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256" r:id="rId2"/>
    <p:sldId id="268" r:id="rId3"/>
    <p:sldId id="269" r:id="rId4"/>
    <p:sldId id="264" r:id="rId5"/>
    <p:sldId id="266" r:id="rId6"/>
    <p:sldId id="263" r:id="rId7"/>
    <p:sldId id="271" r:id="rId8"/>
    <p:sldId id="272" r:id="rId9"/>
    <p:sldId id="274" r:id="rId10"/>
    <p:sldId id="282" r:id="rId11"/>
    <p:sldId id="285" r:id="rId12"/>
    <p:sldId id="275" r:id="rId13"/>
    <p:sldId id="276" r:id="rId14"/>
    <p:sldId id="277" r:id="rId15"/>
    <p:sldId id="313" r:id="rId16"/>
    <p:sldId id="270" r:id="rId17"/>
    <p:sldId id="289" r:id="rId18"/>
    <p:sldId id="288" r:id="rId19"/>
    <p:sldId id="286" r:id="rId20"/>
    <p:sldId id="290" r:id="rId21"/>
    <p:sldId id="292" r:id="rId22"/>
    <p:sldId id="309" r:id="rId23"/>
    <p:sldId id="293" r:id="rId24"/>
    <p:sldId id="294" r:id="rId25"/>
    <p:sldId id="297" r:id="rId26"/>
    <p:sldId id="298" r:id="rId27"/>
    <p:sldId id="306" r:id="rId28"/>
    <p:sldId id="299" r:id="rId29"/>
    <p:sldId id="307" r:id="rId30"/>
    <p:sldId id="308" r:id="rId31"/>
    <p:sldId id="305" r:id="rId32"/>
    <p:sldId id="300" r:id="rId33"/>
    <p:sldId id="301" r:id="rId34"/>
    <p:sldId id="296" r:id="rId35"/>
    <p:sldId id="302" r:id="rId36"/>
    <p:sldId id="310" r:id="rId37"/>
    <p:sldId id="312" r:id="rId38"/>
    <p:sldId id="27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727" autoAdjust="0"/>
  </p:normalViewPr>
  <p:slideViewPr>
    <p:cSldViewPr snapToGrid="0">
      <p:cViewPr varScale="1">
        <p:scale>
          <a:sx n="60" d="100"/>
          <a:sy n="60" d="100"/>
        </p:scale>
        <p:origin x="87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4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D341F1-9B90-4DA6-B208-E3E1C8EFBCAC}" type="datetimeFigureOut">
              <a:rPr lang="vi-VN" smtClean="0"/>
              <a:t>31/12/2023</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DFF64D-6CC2-44A8-A10A-B58C5500AE70}" type="slidenum">
              <a:rPr lang="vi-VN" smtClean="0"/>
              <a:t>‹#›</a:t>
            </a:fld>
            <a:endParaRPr lang="vi-VN"/>
          </a:p>
        </p:txBody>
      </p:sp>
    </p:spTree>
    <p:extLst>
      <p:ext uri="{BB962C8B-B14F-4D97-AF65-F5344CB8AC3E}">
        <p14:creationId xmlns:p14="http://schemas.microsoft.com/office/powerpoint/2010/main" val="933435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C8742-0F0F-4553-B8EA-2BF9B90E1259}" type="datetimeFigureOut">
              <a:rPr lang="vi-VN" smtClean="0"/>
              <a:t>31/12/2023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9AFA6-8463-452A-940D-5395DFFC5FAC}" type="slidenum">
              <a:rPr lang="vi-VN" smtClean="0"/>
              <a:t>‹#›</a:t>
            </a:fld>
            <a:endParaRPr lang="vi-VN"/>
          </a:p>
        </p:txBody>
      </p:sp>
    </p:spTree>
    <p:extLst>
      <p:ext uri="{BB962C8B-B14F-4D97-AF65-F5344CB8AC3E}">
        <p14:creationId xmlns:p14="http://schemas.microsoft.com/office/powerpoint/2010/main" val="1955903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models (LMs) exhibit remarkable abilities to solve new tasks from just a few examples or textual instructions, especially at scale. They also, paradoxically, struggle with basic functionality, such as arithmetic or factual lookup, where much simpler and smaller models excel.</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1</a:t>
            </a:fld>
            <a:endParaRPr lang="vi-VN"/>
          </a:p>
        </p:txBody>
      </p:sp>
    </p:spTree>
    <p:extLst>
      <p:ext uri="{BB962C8B-B14F-4D97-AF65-F5344CB8AC3E}">
        <p14:creationId xmlns:p14="http://schemas.microsoft.com/office/powerpoint/2010/main" val="198908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during data generation the model can look ahead to generate API calls, this is not possible at inference time, so we want to dissuade the model  from calling the API in such cases</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29</a:t>
            </a:fld>
            <a:endParaRPr lang="vi-VN"/>
          </a:p>
        </p:txBody>
      </p:sp>
    </p:spTree>
    <p:extLst>
      <p:ext uri="{BB962C8B-B14F-4D97-AF65-F5344CB8AC3E}">
        <p14:creationId xmlns:p14="http://schemas.microsoft.com/office/powerpoint/2010/main" val="289751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during data generation the model can look ahead to generate API calls, this is not possible at inference time, so we want to dissuade the model  from calling the API in such cases</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30</a:t>
            </a:fld>
            <a:endParaRPr lang="vi-VN"/>
          </a:p>
        </p:txBody>
      </p:sp>
    </p:spTree>
    <p:extLst>
      <p:ext uri="{BB962C8B-B14F-4D97-AF65-F5344CB8AC3E}">
        <p14:creationId xmlns:p14="http://schemas.microsoft.com/office/powerpoint/2010/main" val="184514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Spanish (Es), German (De), Hindi (Hi), Vietnamese (Vi), Chinese (Zh) and Arabic (Ar)</a:t>
            </a:r>
          </a:p>
        </p:txBody>
      </p:sp>
      <p:sp>
        <p:nvSpPr>
          <p:cNvPr id="4" name="Slide Number Placeholder 3"/>
          <p:cNvSpPr>
            <a:spLocks noGrp="1"/>
          </p:cNvSpPr>
          <p:nvPr>
            <p:ph type="sldNum" sz="quarter" idx="10"/>
          </p:nvPr>
        </p:nvSpPr>
        <p:spPr/>
        <p:txBody>
          <a:bodyPr/>
          <a:lstStyle/>
          <a:p>
            <a:fld id="{D0C9AFA6-8463-452A-940D-5395DFFC5FAC}" type="slidenum">
              <a:rPr lang="vi-VN" smtClean="0"/>
              <a:t>31</a:t>
            </a:fld>
            <a:endParaRPr lang="vi-VN"/>
          </a:p>
        </p:txBody>
      </p:sp>
    </p:spTree>
    <p:extLst>
      <p:ext uri="{BB962C8B-B14F-4D97-AF65-F5344CB8AC3E}">
        <p14:creationId xmlns:p14="http://schemas.microsoft.com/office/powerpoint/2010/main" val="390487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32</a:t>
            </a:fld>
            <a:endParaRPr lang="vi-VN"/>
          </a:p>
        </p:txBody>
      </p:sp>
    </p:spTree>
    <p:extLst>
      <p:ext uri="{BB962C8B-B14F-4D97-AF65-F5344CB8AC3E}">
        <p14:creationId xmlns:p14="http://schemas.microsoft.com/office/powerpoint/2010/main" val="436906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33</a:t>
            </a:fld>
            <a:endParaRPr lang="vi-VN"/>
          </a:p>
        </p:txBody>
      </p:sp>
    </p:spTree>
    <p:extLst>
      <p:ext uri="{BB962C8B-B14F-4D97-AF65-F5344CB8AC3E}">
        <p14:creationId xmlns:p14="http://schemas.microsoft.com/office/powerpoint/2010/main" val="53712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34</a:t>
            </a:fld>
            <a:endParaRPr lang="vi-VN"/>
          </a:p>
        </p:txBody>
      </p:sp>
    </p:spTree>
    <p:extLst>
      <p:ext uri="{BB962C8B-B14F-4D97-AF65-F5344CB8AC3E}">
        <p14:creationId xmlns:p14="http://schemas.microsoft.com/office/powerpoint/2010/main" val="132574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further away from </a:t>
            </a:r>
            <a:r>
              <a:rPr lang="en-US" sz="1200" b="0" kern="1200" dirty="0" err="1">
                <a:solidFill>
                  <a:schemeClr val="tx1"/>
                </a:solidFill>
                <a:effectLst/>
                <a:latin typeface="+mn-lt"/>
                <a:ea typeface="+mn-ea"/>
                <a:cs typeface="+mn-cs"/>
              </a:rPr>
              <a:t>api</a:t>
            </a:r>
            <a:r>
              <a:rPr lang="en-US" sz="1200" b="0" kern="1200" dirty="0">
                <a:solidFill>
                  <a:schemeClr val="tx1"/>
                </a:solidFill>
                <a:effectLst/>
                <a:latin typeface="+mn-lt"/>
                <a:ea typeface="+mn-ea"/>
                <a:cs typeface="+mn-cs"/>
              </a:rPr>
              <a:t> start </a:t>
            </a:r>
            <a:r>
              <a:rPr lang="en-US" sz="1200" b="0" kern="1200" dirty="0" err="1">
                <a:solidFill>
                  <a:schemeClr val="tx1"/>
                </a:solidFill>
                <a:effectLst/>
                <a:latin typeface="+mn-lt"/>
                <a:ea typeface="+mn-ea"/>
                <a:cs typeface="+mn-cs"/>
              </a:rPr>
              <a:t>idxs</a:t>
            </a:r>
            <a:r>
              <a:rPr lang="en-US" sz="1200" b="0" kern="1200" dirty="0">
                <a:solidFill>
                  <a:schemeClr val="tx1"/>
                </a:solidFill>
                <a:effectLst/>
                <a:latin typeface="+mn-lt"/>
                <a:ea typeface="+mn-ea"/>
                <a:cs typeface="+mn-cs"/>
              </a:rPr>
              <a:t>, the smaller the weight</a:t>
            </a:r>
          </a:p>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37</a:t>
            </a:fld>
            <a:endParaRPr lang="vi-VN"/>
          </a:p>
        </p:txBody>
      </p:sp>
    </p:spTree>
    <p:extLst>
      <p:ext uri="{BB962C8B-B14F-4D97-AF65-F5344CB8AC3E}">
        <p14:creationId xmlns:p14="http://schemas.microsoft.com/office/powerpoint/2010/main" val="3755827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e(ci, </a:t>
            </a:r>
            <a:r>
              <a:rPr lang="en-US" dirty="0" err="1"/>
              <a:t>ri</a:t>
            </a:r>
            <a:r>
              <a:rPr lang="en-US" dirty="0"/>
              <a:t>) as a prefix instead of inserting it at position </a:t>
            </a:r>
            <a:r>
              <a:rPr lang="en-US" dirty="0" err="1"/>
              <a:t>i</a:t>
            </a:r>
            <a:r>
              <a:rPr lang="en-US" dirty="0"/>
              <a:t> because M is not yet </a:t>
            </a:r>
            <a:r>
              <a:rPr lang="en-US" dirty="0" err="1"/>
              <a:t>finetuned</a:t>
            </a:r>
            <a:r>
              <a:rPr lang="en-US" dirty="0"/>
              <a:t> on any examples containing API calls, so inserting it in the middle of x would interrupt the flow and not align with patterns in the </a:t>
            </a:r>
            <a:r>
              <a:rPr lang="en-US" dirty="0" err="1"/>
              <a:t>pretraining</a:t>
            </a:r>
            <a:r>
              <a:rPr lang="en-US" dirty="0"/>
              <a:t> corpus, thus hurting perplexity</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10</a:t>
            </a:fld>
            <a:endParaRPr lang="vi-VN"/>
          </a:p>
        </p:txBody>
      </p:sp>
    </p:spTree>
    <p:extLst>
      <p:ext uri="{BB962C8B-B14F-4D97-AF65-F5344CB8AC3E}">
        <p14:creationId xmlns:p14="http://schemas.microsoft.com/office/powerpoint/2010/main" val="281607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11</a:t>
            </a:fld>
            <a:endParaRPr lang="vi-VN"/>
          </a:p>
        </p:txBody>
      </p:sp>
    </p:spTree>
    <p:extLst>
      <p:ext uri="{BB962C8B-B14F-4D97-AF65-F5344CB8AC3E}">
        <p14:creationId xmlns:p14="http://schemas.microsoft.com/office/powerpoint/2010/main" val="370158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12</a:t>
            </a:fld>
            <a:endParaRPr lang="vi-VN"/>
          </a:p>
        </p:txBody>
      </p:sp>
    </p:spTree>
    <p:extLst>
      <p:ext uri="{BB962C8B-B14F-4D97-AF65-F5344CB8AC3E}">
        <p14:creationId xmlns:p14="http://schemas.microsoft.com/office/powerpoint/2010/main" val="36733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heuristics - A technique designed for solving a problem when classic methods are too slow or fail to find any exact solution</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19</a:t>
            </a:fld>
            <a:endParaRPr lang="vi-VN"/>
          </a:p>
        </p:txBody>
      </p:sp>
    </p:spTree>
    <p:extLst>
      <p:ext uri="{BB962C8B-B14F-4D97-AF65-F5344CB8AC3E}">
        <p14:creationId xmlns:p14="http://schemas.microsoft.com/office/powerpoint/2010/main" val="232503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24</a:t>
            </a:fld>
            <a:endParaRPr lang="vi-VN"/>
          </a:p>
        </p:txBody>
      </p:sp>
    </p:spTree>
    <p:extLst>
      <p:ext uri="{BB962C8B-B14F-4D97-AF65-F5344CB8AC3E}">
        <p14:creationId xmlns:p14="http://schemas.microsoft.com/office/powerpoint/2010/main" val="321966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26</a:t>
            </a:fld>
            <a:endParaRPr lang="vi-VN"/>
          </a:p>
        </p:txBody>
      </p:sp>
    </p:spTree>
    <p:extLst>
      <p:ext uri="{BB962C8B-B14F-4D97-AF65-F5344CB8AC3E}">
        <p14:creationId xmlns:p14="http://schemas.microsoft.com/office/powerpoint/2010/main" val="148556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during data generation the model can look ahead to generate API calls, this is not possible at inference time, so we want to dissuade the model  from calling the API in such cases</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27</a:t>
            </a:fld>
            <a:endParaRPr lang="vi-VN"/>
          </a:p>
        </p:txBody>
      </p:sp>
    </p:spTree>
    <p:extLst>
      <p:ext uri="{BB962C8B-B14F-4D97-AF65-F5344CB8AC3E}">
        <p14:creationId xmlns:p14="http://schemas.microsoft.com/office/powerpoint/2010/main" val="1474998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during data generation the model can look ahead to generate API calls, this is not possible at inference time, so we want to dissuade the model  from calling the API in such cases</a:t>
            </a:r>
            <a:endParaRPr lang="vi-VN" dirty="0"/>
          </a:p>
        </p:txBody>
      </p:sp>
      <p:sp>
        <p:nvSpPr>
          <p:cNvPr id="4" name="Slide Number Placeholder 3"/>
          <p:cNvSpPr>
            <a:spLocks noGrp="1"/>
          </p:cNvSpPr>
          <p:nvPr>
            <p:ph type="sldNum" sz="quarter" idx="10"/>
          </p:nvPr>
        </p:nvSpPr>
        <p:spPr/>
        <p:txBody>
          <a:bodyPr/>
          <a:lstStyle/>
          <a:p>
            <a:fld id="{D0C9AFA6-8463-452A-940D-5395DFFC5FAC}" type="slidenum">
              <a:rPr lang="vi-VN" smtClean="0"/>
              <a:t>28</a:t>
            </a:fld>
            <a:endParaRPr lang="vi-VN"/>
          </a:p>
        </p:txBody>
      </p:sp>
    </p:spTree>
    <p:extLst>
      <p:ext uri="{BB962C8B-B14F-4D97-AF65-F5344CB8AC3E}">
        <p14:creationId xmlns:p14="http://schemas.microsoft.com/office/powerpoint/2010/main" val="214800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F19596-7F47-4662-8EA6-0EF51FF854BA}" type="datetimeFigureOut">
              <a:rPr lang="vi-VN" smtClean="0"/>
              <a:t>31/12/2023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117290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264728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2945011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8900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35216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F19596-7F47-4662-8EA6-0EF51FF854BA}" type="datetimeFigureOut">
              <a:rPr lang="vi-VN" smtClean="0"/>
              <a:t>31/12/2023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792884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F19596-7F47-4662-8EA6-0EF51FF854BA}" type="datetimeFigureOut">
              <a:rPr lang="vi-VN" smtClean="0"/>
              <a:t>31/12/2023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701965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19596-7F47-4662-8EA6-0EF51FF854BA}" type="datetimeFigureOut">
              <a:rPr lang="vi-VN" smtClean="0"/>
              <a:t>31/12/2023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1217946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19596-7F47-4662-8EA6-0EF51FF854BA}" type="datetimeFigureOut">
              <a:rPr lang="vi-VN" smtClean="0"/>
              <a:t>31/12/2023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380385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19596-7F47-4662-8EA6-0EF51FF854BA}" type="datetimeFigureOut">
              <a:rPr lang="vi-VN" smtClean="0"/>
              <a:t>31/12/2023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339462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F19596-7F47-4662-8EA6-0EF51FF854BA}" type="datetimeFigureOut">
              <a:rPr lang="vi-VN" smtClean="0"/>
              <a:t>31/12/2023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188430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363219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F19596-7F47-4662-8EA6-0EF51FF854BA}" type="datetimeFigureOut">
              <a:rPr lang="vi-VN" smtClean="0"/>
              <a:t>31/12/2023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220811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F19596-7F47-4662-8EA6-0EF51FF854BA}" type="datetimeFigureOut">
              <a:rPr lang="vi-VN" smtClean="0"/>
              <a:t>31/12/2023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200257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19596-7F47-4662-8EA6-0EF51FF854BA}" type="datetimeFigureOut">
              <a:rPr lang="vi-VN" smtClean="0"/>
              <a:t>31/12/2023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66076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240047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19596-7F47-4662-8EA6-0EF51FF854BA}" type="datetimeFigureOut">
              <a:rPr lang="vi-VN" smtClean="0"/>
              <a:t>31/12/2023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7111B1B-2310-4A92-9A73-C34AC42B861A}" type="slidenum">
              <a:rPr lang="vi-VN" smtClean="0"/>
              <a:t>‹#›</a:t>
            </a:fld>
            <a:endParaRPr lang="vi-VN"/>
          </a:p>
        </p:txBody>
      </p:sp>
    </p:spTree>
    <p:extLst>
      <p:ext uri="{BB962C8B-B14F-4D97-AF65-F5344CB8AC3E}">
        <p14:creationId xmlns:p14="http://schemas.microsoft.com/office/powerpoint/2010/main" val="119140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1F19596-7F47-4662-8EA6-0EF51FF854BA}" type="datetimeFigureOut">
              <a:rPr lang="vi-VN" smtClean="0"/>
              <a:t>31/12/2023</a:t>
            </a:fld>
            <a:endParaRPr lang="vi-V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7111B1B-2310-4A92-9A73-C34AC42B861A}" type="slidenum">
              <a:rPr lang="vi-VN" smtClean="0"/>
              <a:t>‹#›</a:t>
            </a:fld>
            <a:endParaRPr lang="vi-VN"/>
          </a:p>
        </p:txBody>
      </p:sp>
    </p:spTree>
    <p:extLst>
      <p:ext uri="{BB962C8B-B14F-4D97-AF65-F5344CB8AC3E}">
        <p14:creationId xmlns:p14="http://schemas.microsoft.com/office/powerpoint/2010/main" val="15060327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pdf/2302.04761.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oNb7VX-o0Is" TargetMode="External"/><Relationship Id="rId2" Type="http://schemas.openxmlformats.org/officeDocument/2006/relationships/hyperlink" Target="https://github.com/lucidrains/toolformer-pytorch" TargetMode="External"/><Relationship Id="rId1" Type="http://schemas.openxmlformats.org/officeDocument/2006/relationships/slideLayout" Target="../slideLayouts/slideLayout2.xml"/><Relationship Id="rId4" Type="http://schemas.openxmlformats.org/officeDocument/2006/relationships/hyperlink" Target="https://github.com/xrsrke/toolform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87071"/>
            <a:ext cx="12191999" cy="3006577"/>
          </a:xfrm>
        </p:spPr>
        <p:txBody>
          <a:bodyPr>
            <a:noAutofit/>
          </a:bodyPr>
          <a:lstStyle/>
          <a:p>
            <a:r>
              <a:rPr lang="en-US" sz="5000" dirty="0" err="1"/>
              <a:t>Toolformer</a:t>
            </a:r>
            <a:r>
              <a:rPr lang="en-US" sz="5000" dirty="0"/>
              <a:t>: </a:t>
            </a:r>
            <a:br>
              <a:rPr lang="en-US" sz="5000" dirty="0"/>
            </a:br>
            <a:r>
              <a:rPr lang="en-US" sz="5000" dirty="0"/>
              <a:t>Language Models Can Teach Themselves to Use Tools</a:t>
            </a:r>
            <a:endParaRPr lang="vi-VN" sz="5000" dirty="0">
              <a:latin typeface="+mn-lt"/>
            </a:endParaRPr>
          </a:p>
        </p:txBody>
      </p:sp>
      <p:sp>
        <p:nvSpPr>
          <p:cNvPr id="3" name="Subtitle 2"/>
          <p:cNvSpPr>
            <a:spLocks noGrp="1"/>
          </p:cNvSpPr>
          <p:nvPr>
            <p:ph type="subTitle" idx="1"/>
          </p:nvPr>
        </p:nvSpPr>
        <p:spPr>
          <a:xfrm>
            <a:off x="1" y="3789527"/>
            <a:ext cx="12191999" cy="1655762"/>
          </a:xfrm>
        </p:spPr>
        <p:txBody>
          <a:bodyPr>
            <a:normAutofit/>
          </a:bodyPr>
          <a:lstStyle/>
          <a:p>
            <a:r>
              <a:rPr lang="it-IT" sz="2000" dirty="0"/>
              <a:t>Timo Schick</a:t>
            </a:r>
            <a:r>
              <a:rPr lang="vi-VN" sz="2000" dirty="0"/>
              <a:t>	</a:t>
            </a:r>
            <a:r>
              <a:rPr lang="it-IT" sz="2000" dirty="0"/>
              <a:t>Jane Dwivedi-Yu</a:t>
            </a:r>
            <a:r>
              <a:rPr lang="vi-VN" sz="2000" dirty="0"/>
              <a:t>	</a:t>
            </a:r>
            <a:r>
              <a:rPr lang="it-IT" sz="2000" dirty="0"/>
              <a:t>Roberto Dessì†</a:t>
            </a:r>
            <a:r>
              <a:rPr lang="vi-VN" sz="2000" dirty="0"/>
              <a:t>		</a:t>
            </a:r>
            <a:r>
              <a:rPr lang="it-IT" sz="2000" dirty="0"/>
              <a:t>Roberta Raileanu</a:t>
            </a:r>
          </a:p>
          <a:p>
            <a:r>
              <a:rPr lang="it-IT" sz="2000" dirty="0"/>
              <a:t>Maria Lomeli</a:t>
            </a:r>
            <a:r>
              <a:rPr lang="vi-VN" sz="2000" dirty="0"/>
              <a:t>	</a:t>
            </a:r>
            <a:r>
              <a:rPr lang="it-IT" sz="2000" dirty="0"/>
              <a:t>Luke Zettlemoyer</a:t>
            </a:r>
            <a:r>
              <a:rPr lang="vi-VN" sz="2000" dirty="0"/>
              <a:t>	</a:t>
            </a:r>
            <a:r>
              <a:rPr lang="it-IT" sz="2000" dirty="0"/>
              <a:t>Nicola Cancedda</a:t>
            </a:r>
            <a:r>
              <a:rPr lang="vi-VN" sz="2000" dirty="0"/>
              <a:t>	</a:t>
            </a:r>
            <a:r>
              <a:rPr lang="it-IT" sz="2000" dirty="0"/>
              <a:t> Thomas Scialom</a:t>
            </a:r>
          </a:p>
          <a:p>
            <a:r>
              <a:rPr lang="it-IT" sz="2000" dirty="0"/>
              <a:t>Meta AI Research</a:t>
            </a:r>
            <a:r>
              <a:rPr lang="vi-VN" sz="2000" dirty="0"/>
              <a:t>	</a:t>
            </a:r>
            <a:r>
              <a:rPr lang="it-IT" sz="2000" dirty="0"/>
              <a:t>†Universitat Pompeu Fabr</a:t>
            </a:r>
            <a:endParaRPr lang="vi-VN" sz="2000" dirty="0"/>
          </a:p>
        </p:txBody>
      </p:sp>
      <p:sp>
        <p:nvSpPr>
          <p:cNvPr id="6" name="Rectangle 5"/>
          <p:cNvSpPr/>
          <p:nvPr/>
        </p:nvSpPr>
        <p:spPr>
          <a:xfrm>
            <a:off x="8638277" y="5841168"/>
            <a:ext cx="3426131" cy="707886"/>
          </a:xfrm>
          <a:prstGeom prst="rect">
            <a:avLst/>
          </a:prstGeom>
        </p:spPr>
        <p:txBody>
          <a:bodyPr wrap="none">
            <a:spAutoFit/>
          </a:bodyPr>
          <a:lstStyle/>
          <a:p>
            <a:r>
              <a:rPr lang="en-US" sz="2000" dirty="0"/>
              <a:t>9 Feb 2023</a:t>
            </a:r>
          </a:p>
          <a:p>
            <a:r>
              <a:rPr lang="vi-VN" sz="2000" dirty="0">
                <a:latin typeface="Rockwell (Body)"/>
                <a:hlinkClick r:id="rId3"/>
              </a:rPr>
              <a:t>arxiv.org/pdf/2302.04761.pdf</a:t>
            </a:r>
            <a:endParaRPr lang="vi-VN" sz="2000" dirty="0">
              <a:latin typeface="Rockwell (Body)"/>
            </a:endParaRPr>
          </a:p>
        </p:txBody>
      </p:sp>
    </p:spTree>
    <p:extLst>
      <p:ext uri="{BB962C8B-B14F-4D97-AF65-F5344CB8AC3E}">
        <p14:creationId xmlns:p14="http://schemas.microsoft.com/office/powerpoint/2010/main" val="366235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Filtering API Calls</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74254" y="2517031"/>
                <a:ext cx="10832193" cy="38425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At position </a:t>
                </a:r>
                <a:r>
                  <a:rPr lang="en-US" sz="2800" dirty="0" err="1">
                    <a:solidFill>
                      <a:srgbClr val="92D050"/>
                    </a:solidFill>
                  </a:rPr>
                  <a:t>i</a:t>
                </a:r>
                <a:r>
                  <a:rPr lang="en-US" sz="2800" dirty="0">
                    <a:solidFill>
                      <a:srgbClr val="92D050"/>
                    </a:solidFill>
                  </a:rPr>
                  <a:t> </a:t>
                </a:r>
                <a:r>
                  <a:rPr lang="en-US" sz="2800" dirty="0"/>
                  <a:t>in sequence </a:t>
                </a:r>
                <a14:m>
                  <m:oMath xmlns:m="http://schemas.openxmlformats.org/officeDocument/2006/math">
                    <m:r>
                      <a:rPr lang="en-US" sz="2800" i="1">
                        <a:solidFill>
                          <a:srgbClr val="FF0000"/>
                        </a:solidFill>
                        <a:latin typeface="Cambria Math" panose="02040503050406030204" pitchFamily="18" charset="0"/>
                      </a:rPr>
                      <m:t>𝑥</m:t>
                    </m:r>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1</m:t>
                        </m:r>
                      </m:sub>
                    </m:sSub>
                    <m:r>
                      <a:rPr lang="en-US" sz="2800" i="1">
                        <a:solidFill>
                          <a:srgbClr val="FF0000"/>
                        </a:solidFill>
                        <a:latin typeface="Cambria Math" panose="02040503050406030204" pitchFamily="18" charset="0"/>
                      </a:rPr>
                      <m:t>,…, </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𝑛</m:t>
                        </m:r>
                      </m:sub>
                    </m:sSub>
                  </m:oMath>
                </a14:m>
                <a:r>
                  <a:rPr lang="en-US" sz="2800" dirty="0"/>
                  <a:t> </a:t>
                </a:r>
                <a:r>
                  <a:rPr lang="el-GR" sz="2800" dirty="0"/>
                  <a:t>➔</a:t>
                </a:r>
                <a:r>
                  <a:rPr lang="en-US" sz="2800" dirty="0"/>
                  <a:t> API call </a:t>
                </a:r>
                <a14:m>
                  <m:oMath xmlns:m="http://schemas.openxmlformats.org/officeDocument/2006/math">
                    <m:sSub>
                      <m:sSubPr>
                        <m:ctrlPr>
                          <a:rPr lang="en-US" sz="2800" i="1">
                            <a:solidFill>
                              <a:srgbClr val="00B0F0"/>
                            </a:solidFill>
                            <a:latin typeface="Cambria Math" panose="02040503050406030204" pitchFamily="18" charset="0"/>
                            <a:ea typeface="MS Mincho" panose="02020609040205080304" pitchFamily="49" charset="-128"/>
                          </a:rPr>
                        </m:ctrlPr>
                      </m:sSubPr>
                      <m:e>
                        <m:r>
                          <a:rPr lang="en-US" sz="2800" i="1">
                            <a:solidFill>
                              <a:srgbClr val="00B0F0"/>
                            </a:solidFill>
                            <a:latin typeface="Cambria Math" panose="02040503050406030204" pitchFamily="18" charset="0"/>
                            <a:ea typeface="MS Mincho" panose="02020609040205080304" pitchFamily="49" charset="-128"/>
                          </a:rPr>
                          <m:t>𝑐</m:t>
                        </m:r>
                      </m:e>
                      <m:sub>
                        <m:r>
                          <a:rPr lang="en-US" sz="2800" i="1">
                            <a:solidFill>
                              <a:srgbClr val="00B0F0"/>
                            </a:solidFill>
                            <a:latin typeface="Cambria Math" panose="02040503050406030204" pitchFamily="18" charset="0"/>
                            <a:ea typeface="MS Mincho" panose="02020609040205080304" pitchFamily="49" charset="-128"/>
                          </a:rPr>
                          <m:t>𝑖</m:t>
                        </m:r>
                      </m:sub>
                    </m:sSub>
                  </m:oMath>
                </a14:m>
                <a:r>
                  <a:rPr lang="en-US" sz="2800" dirty="0"/>
                  <a:t> </a:t>
                </a:r>
                <a:r>
                  <a:rPr lang="el-GR" sz="2800" dirty="0"/>
                  <a:t>➔</a:t>
                </a:r>
                <a:r>
                  <a:rPr lang="en-US" sz="2800" dirty="0"/>
                  <a:t> response</a:t>
                </a:r>
                <a14:m>
                  <m:oMath xmlns:m="http://schemas.openxmlformats.org/officeDocument/2006/math">
                    <m:r>
                      <a:rPr lang="en-US" sz="2800" b="0" i="0" smtClean="0">
                        <a:solidFill>
                          <a:srgbClr val="00B0F0"/>
                        </a:solidFill>
                        <a:latin typeface="Cambria Math" panose="02040503050406030204" pitchFamily="18" charset="0"/>
                        <a:ea typeface="MS Mincho" panose="02020609040205080304" pitchFamily="49" charset="-128"/>
                      </a:rPr>
                      <m:t> </m:t>
                    </m:r>
                    <m:sSub>
                      <m:sSubPr>
                        <m:ctrlPr>
                          <a:rPr lang="en-US" sz="2800" i="1">
                            <a:solidFill>
                              <a:srgbClr val="00B0F0"/>
                            </a:solidFill>
                            <a:latin typeface="Cambria Math" panose="02040503050406030204" pitchFamily="18" charset="0"/>
                            <a:ea typeface="MS Mincho" panose="02020609040205080304" pitchFamily="49" charset="-128"/>
                          </a:rPr>
                        </m:ctrlPr>
                      </m:sSubPr>
                      <m:e>
                        <m:r>
                          <a:rPr lang="en-US" sz="2800" i="1">
                            <a:solidFill>
                              <a:srgbClr val="00B0F0"/>
                            </a:solidFill>
                            <a:latin typeface="Cambria Math" panose="02040503050406030204" pitchFamily="18" charset="0"/>
                            <a:ea typeface="MS Mincho" panose="02020609040205080304" pitchFamily="49" charset="-128"/>
                          </a:rPr>
                          <m:t>𝑟</m:t>
                        </m:r>
                      </m:e>
                      <m:sub>
                        <m:r>
                          <a:rPr lang="en-US" sz="2800" i="1">
                            <a:solidFill>
                              <a:srgbClr val="00B0F0"/>
                            </a:solidFill>
                            <a:latin typeface="Cambria Math" panose="02040503050406030204" pitchFamily="18" charset="0"/>
                            <a:ea typeface="MS Mincho" panose="02020609040205080304" pitchFamily="49" charset="-128"/>
                          </a:rPr>
                          <m:t>𝑖</m:t>
                        </m:r>
                      </m:sub>
                    </m:sSub>
                  </m:oMath>
                </a14:m>
                <a:r>
                  <a:rPr lang="el-GR" sz="2800" dirty="0"/>
                  <a:t>➔</a:t>
                </a:r>
                <a14:m>
                  <m:oMath xmlns:m="http://schemas.openxmlformats.org/officeDocument/2006/math">
                    <m:r>
                      <a:rPr lang="en-US" sz="2800" b="0" i="0" smtClean="0">
                        <a:latin typeface="Cambria Math" panose="02040503050406030204" pitchFamily="18" charset="0"/>
                      </a:rPr>
                      <m:t> </m:t>
                    </m:r>
                    <m:r>
                      <a:rPr lang="en-US" sz="2800" i="1" smtClean="0">
                        <a:solidFill>
                          <a:srgbClr val="FFFF00"/>
                        </a:solidFill>
                        <a:latin typeface="Cambria Math" panose="02040503050406030204" pitchFamily="18" charset="0"/>
                      </a:rPr>
                      <m:t>𝑒</m:t>
                    </m:r>
                    <m:d>
                      <m:dPr>
                        <m:ctrlPr>
                          <a:rPr lang="en-US" sz="2800" i="1">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𝑟</m:t>
                            </m:r>
                          </m:e>
                          <m:sub>
                            <m:r>
                              <a:rPr lang="en-US" sz="2800" i="1">
                                <a:solidFill>
                                  <a:srgbClr val="FFFF00"/>
                                </a:solidFill>
                                <a:latin typeface="Cambria Math" panose="02040503050406030204" pitchFamily="18" charset="0"/>
                              </a:rPr>
                              <m:t>𝑖</m:t>
                            </m:r>
                          </m:sub>
                        </m:sSub>
                      </m:e>
                    </m:d>
                  </m:oMath>
                </a14:m>
                <a:endParaRPr lang="en-US" sz="2800" dirty="0"/>
              </a:p>
              <a:p>
                <a:r>
                  <a:rPr lang="en-US" sz="2800" dirty="0"/>
                  <a:t>A sequence of weights </a:t>
                </a:r>
                <a14:m>
                  <m:oMath xmlns:m="http://schemas.openxmlformats.org/officeDocument/2006/math">
                    <m:d>
                      <m:dPr>
                        <m:ctrlPr>
                          <a:rPr lang="en-US" sz="2800" i="1" smtClean="0">
                            <a:solidFill>
                              <a:srgbClr val="FFFF00"/>
                            </a:solidFill>
                            <a:latin typeface="Cambria Math" panose="02040503050406030204" pitchFamily="18" charset="0"/>
                            <a:ea typeface="MS Mincho" panose="02020609040205080304" pitchFamily="49" charset="-128"/>
                          </a:rPr>
                        </m:ctrlPr>
                      </m:dPr>
                      <m:e>
                        <m:sSub>
                          <m:sSubPr>
                            <m:ctrlPr>
                              <a:rPr lang="en-US" sz="2800" i="1">
                                <a:solidFill>
                                  <a:srgbClr val="FFFF00"/>
                                </a:solidFill>
                                <a:latin typeface="Cambria Math" panose="02040503050406030204" pitchFamily="18" charset="0"/>
                                <a:ea typeface="MS Mincho" panose="02020609040205080304" pitchFamily="49" charset="-128"/>
                              </a:rPr>
                            </m:ctrlPr>
                          </m:sSubPr>
                          <m:e>
                            <m:r>
                              <a:rPr lang="en-US" sz="2800" i="1">
                                <a:solidFill>
                                  <a:srgbClr val="FFFF00"/>
                                </a:solidFill>
                                <a:latin typeface="Cambria Math" panose="02040503050406030204" pitchFamily="18" charset="0"/>
                                <a:ea typeface="MS Mincho" panose="02020609040205080304" pitchFamily="49" charset="-128"/>
                              </a:rPr>
                              <m:t>𝑤</m:t>
                            </m:r>
                          </m:e>
                          <m:sub>
                            <m:r>
                              <a:rPr lang="en-US" sz="2800" i="1">
                                <a:solidFill>
                                  <a:srgbClr val="FFFF00"/>
                                </a:solidFill>
                                <a:latin typeface="Cambria Math" panose="02040503050406030204" pitchFamily="18" charset="0"/>
                                <a:ea typeface="MS Mincho" panose="02020609040205080304" pitchFamily="49" charset="-128"/>
                              </a:rPr>
                              <m:t>𝑖</m:t>
                            </m:r>
                          </m:sub>
                        </m:sSub>
                      </m:e>
                      <m:e>
                        <m:r>
                          <a:rPr lang="en-US" sz="2800" i="1">
                            <a:solidFill>
                              <a:srgbClr val="FFFF00"/>
                            </a:solidFill>
                            <a:latin typeface="Cambria Math" panose="02040503050406030204" pitchFamily="18" charset="0"/>
                            <a:ea typeface="MS Mincho" panose="02020609040205080304" pitchFamily="49" charset="-128"/>
                          </a:rPr>
                          <m:t>𝑖</m:t>
                        </m:r>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𝑁</m:t>
                        </m:r>
                      </m:e>
                    </m:d>
                  </m:oMath>
                </a14:m>
                <a:r>
                  <a:rPr lang="en-US" sz="2800" dirty="0"/>
                  <a:t> </a:t>
                </a:r>
              </a:p>
              <a:p>
                <a:r>
                  <a:rPr lang="en-US" sz="2800" dirty="0">
                    <a:solidFill>
                      <a:srgbClr val="FFFF00"/>
                    </a:solidFill>
                  </a:rPr>
                  <a:t>z </a:t>
                </a:r>
                <a14:m>
                  <m:oMath xmlns:m="http://schemas.openxmlformats.org/officeDocument/2006/math">
                    <m:r>
                      <a:rPr lang="en-US" sz="2800" i="1" smtClean="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𝑒</m:t>
                    </m:r>
                    <m:d>
                      <m:dPr>
                        <m:ctrlPr>
                          <a:rPr lang="en-US" sz="2800" i="1">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𝑟</m:t>
                            </m:r>
                          </m:e>
                          <m:sub>
                            <m:r>
                              <a:rPr lang="en-US" sz="2800" i="1">
                                <a:solidFill>
                                  <a:srgbClr val="FFFF00"/>
                                </a:solidFill>
                                <a:latin typeface="Cambria Math" panose="02040503050406030204" pitchFamily="18" charset="0"/>
                              </a:rPr>
                              <m:t>𝑖</m:t>
                            </m:r>
                          </m:sub>
                        </m:sSub>
                      </m:e>
                    </m:d>
                  </m:oMath>
                </a14:m>
                <a:r>
                  <a:rPr lang="en-US" sz="2800" dirty="0"/>
                  <a:t> as a prefix instead of inserting it at position i </a:t>
                </a:r>
              </a:p>
              <a:p>
                <a:r>
                  <a:rPr lang="en-US" sz="2800" dirty="0"/>
                  <a:t>Over the tokens </a:t>
                </a:r>
                <a14:m>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1</m:t>
                        </m:r>
                      </m:sub>
                    </m:sSub>
                    <m:r>
                      <a:rPr lang="en-US" sz="2800" i="1">
                        <a:solidFill>
                          <a:srgbClr val="FF0000"/>
                        </a:solidFill>
                        <a:latin typeface="Cambria Math" panose="02040503050406030204" pitchFamily="18" charset="0"/>
                      </a:rPr>
                      <m:t>,…, </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𝑛</m:t>
                        </m:r>
                      </m:sub>
                    </m:sSub>
                  </m:oMath>
                </a14:m>
                <a:r>
                  <a:rPr lang="en-US" sz="2800" dirty="0"/>
                  <a:t> </a:t>
                </a:r>
                <a:r>
                  <a:rPr lang="el-GR" sz="2800" dirty="0"/>
                  <a:t>➔</a:t>
                </a:r>
                <a:r>
                  <a:rPr lang="en-US" sz="2800" dirty="0"/>
                  <a:t> weighted cross entropy loss for M </a:t>
                </a:r>
                <a14:m>
                  <m:oMath xmlns:m="http://schemas.openxmlformats.org/officeDocument/2006/math">
                    <m:sSub>
                      <m:sSubPr>
                        <m:ctrlPr>
                          <a:rPr lang="en-US" sz="280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𝐿</m:t>
                        </m:r>
                      </m:e>
                      <m:sub>
                        <m:r>
                          <a:rPr lang="en-US" sz="2800" b="0" i="1" smtClean="0">
                            <a:solidFill>
                              <a:srgbClr val="00B050"/>
                            </a:solidFill>
                            <a:latin typeface="Cambria Math" panose="02040503050406030204" pitchFamily="18" charset="0"/>
                          </a:rPr>
                          <m:t>𝑖</m:t>
                        </m:r>
                      </m:sub>
                    </m:sSub>
                    <m:d>
                      <m:dPr>
                        <m:ctrlPr>
                          <a:rPr lang="en-US" sz="2800" b="0" i="1" smtClean="0">
                            <a:solidFill>
                              <a:srgbClr val="00B050"/>
                            </a:solidFill>
                            <a:latin typeface="Cambria Math" panose="02040503050406030204" pitchFamily="18" charset="0"/>
                          </a:rPr>
                        </m:ctrlPr>
                      </m:dPr>
                      <m:e>
                        <m:r>
                          <a:rPr lang="en-US" sz="2800" b="0" i="1" smtClean="0">
                            <a:solidFill>
                              <a:srgbClr val="00B050"/>
                            </a:solidFill>
                            <a:latin typeface="Cambria Math" panose="02040503050406030204" pitchFamily="18" charset="0"/>
                          </a:rPr>
                          <m:t>𝑧</m:t>
                        </m:r>
                      </m:e>
                    </m:d>
                    <m:r>
                      <a:rPr lang="en-US" sz="2800" b="0" i="1" smtClean="0">
                        <a:solidFill>
                          <a:srgbClr val="00B050"/>
                        </a:solidFill>
                        <a:latin typeface="Cambria Math" panose="02040503050406030204" pitchFamily="18" charset="0"/>
                      </a:rPr>
                      <m:t>=−</m:t>
                    </m:r>
                    <m:nary>
                      <m:naryPr>
                        <m:chr m:val="∑"/>
                        <m:ctrlPr>
                          <a:rPr lang="en-US" sz="2800" b="0" i="1" smtClean="0">
                            <a:solidFill>
                              <a:srgbClr val="00B050"/>
                            </a:solidFill>
                            <a:latin typeface="Cambria Math" panose="02040503050406030204" pitchFamily="18" charset="0"/>
                          </a:rPr>
                        </m:ctrlPr>
                      </m:naryPr>
                      <m:sub>
                        <m:r>
                          <m:rPr>
                            <m:brk m:alnAt="23"/>
                          </m:rPr>
                          <a:rPr lang="en-US" sz="2800" b="0" i="1" smtClean="0">
                            <a:solidFill>
                              <a:srgbClr val="00B050"/>
                            </a:solidFill>
                            <a:latin typeface="Cambria Math" panose="02040503050406030204" pitchFamily="18" charset="0"/>
                          </a:rPr>
                          <m:t>𝑗</m:t>
                        </m:r>
                        <m:r>
                          <a:rPr lang="en-US" sz="2800" b="0" i="1" smtClean="0">
                            <a:solidFill>
                              <a:srgbClr val="00B050"/>
                            </a:solidFill>
                            <a:latin typeface="Cambria Math" panose="02040503050406030204" pitchFamily="18" charset="0"/>
                          </a:rPr>
                          <m:t>=</m:t>
                        </m:r>
                        <m:r>
                          <a:rPr lang="en-US" sz="2800" b="0" i="1" smtClean="0">
                            <a:solidFill>
                              <a:srgbClr val="00B050"/>
                            </a:solidFill>
                            <a:latin typeface="Cambria Math" panose="02040503050406030204" pitchFamily="18" charset="0"/>
                          </a:rPr>
                          <m:t>𝑖</m:t>
                        </m:r>
                      </m:sub>
                      <m:sup>
                        <m:r>
                          <a:rPr lang="en-US" sz="2800" b="0" i="1" smtClean="0">
                            <a:solidFill>
                              <a:srgbClr val="00B050"/>
                            </a:solidFill>
                            <a:latin typeface="Cambria Math" panose="02040503050406030204" pitchFamily="18" charset="0"/>
                          </a:rPr>
                          <m:t>𝑛</m:t>
                        </m:r>
                      </m:sup>
                      <m:e>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𝑤</m:t>
                            </m:r>
                          </m:e>
                          <m:sub>
                            <m:r>
                              <a:rPr lang="en-US" sz="2800" b="0" i="1" smtClean="0">
                                <a:solidFill>
                                  <a:srgbClr val="00B050"/>
                                </a:solidFill>
                                <a:latin typeface="Cambria Math" panose="02040503050406030204" pitchFamily="18" charset="0"/>
                              </a:rPr>
                              <m:t>𝑗</m:t>
                            </m:r>
                            <m:r>
                              <a:rPr lang="en-US" sz="2800" b="0" i="1" smtClean="0">
                                <a:solidFill>
                                  <a:srgbClr val="00B050"/>
                                </a:solidFill>
                                <a:latin typeface="Cambria Math" panose="02040503050406030204" pitchFamily="18" charset="0"/>
                              </a:rPr>
                              <m:t>−</m:t>
                            </m:r>
                            <m:r>
                              <a:rPr lang="en-US" sz="2800" b="0" i="1" smtClean="0">
                                <a:solidFill>
                                  <a:srgbClr val="00B050"/>
                                </a:solidFill>
                                <a:latin typeface="Cambria Math" panose="02040503050406030204" pitchFamily="18" charset="0"/>
                              </a:rPr>
                              <m:t>𝑖</m:t>
                            </m:r>
                          </m:sub>
                        </m:sSub>
                        <m:r>
                          <a:rPr lang="en-US" sz="2800" i="1">
                            <a:solidFill>
                              <a:srgbClr val="00B050"/>
                            </a:solidFill>
                            <a:latin typeface="Cambria Math" panose="02040503050406030204" pitchFamily="18" charset="0"/>
                            <a:ea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rPr>
                          <m:t>𝑙𝑜𝑔</m:t>
                        </m:r>
                        <m:sSub>
                          <m:sSubPr>
                            <m:ctrlPr>
                              <a:rPr lang="en-US" sz="2800" b="0" i="1" smtClean="0">
                                <a:solidFill>
                                  <a:srgbClr val="00B050"/>
                                </a:solidFill>
                                <a:latin typeface="Cambria Math" panose="02040503050406030204" pitchFamily="18" charset="0"/>
                                <a:ea typeface="Cambria Math" panose="02040503050406030204" pitchFamily="18" charset="0"/>
                              </a:rPr>
                            </m:ctrlPr>
                          </m:sSubPr>
                          <m:e>
                            <m:r>
                              <a:rPr lang="en-US" sz="2800" b="0" i="1" smtClean="0">
                                <a:solidFill>
                                  <a:srgbClr val="00B050"/>
                                </a:solidFill>
                                <a:latin typeface="Cambria Math" panose="02040503050406030204" pitchFamily="18" charset="0"/>
                                <a:ea typeface="Cambria Math" panose="02040503050406030204" pitchFamily="18" charset="0"/>
                              </a:rPr>
                              <m:t>𝑝</m:t>
                            </m:r>
                          </m:e>
                          <m:sub>
                            <m:r>
                              <a:rPr lang="en-US" sz="2800" b="0" i="1" smtClean="0">
                                <a:solidFill>
                                  <a:srgbClr val="00B050"/>
                                </a:solidFill>
                                <a:latin typeface="Cambria Math" panose="02040503050406030204" pitchFamily="18" charset="0"/>
                                <a:ea typeface="Cambria Math" panose="02040503050406030204" pitchFamily="18" charset="0"/>
                              </a:rPr>
                              <m:t>𝑀</m:t>
                            </m:r>
                          </m:sub>
                        </m:sSub>
                        <m:r>
                          <a:rPr lang="en-US" sz="2800" b="0" i="1" smtClean="0">
                            <a:solidFill>
                              <a:srgbClr val="00B050"/>
                            </a:solidFill>
                            <a:latin typeface="Cambria Math" panose="02040503050406030204" pitchFamily="18" charset="0"/>
                            <a:ea typeface="Cambria Math" panose="02040503050406030204" pitchFamily="18" charset="0"/>
                          </a:rPr>
                          <m:t>(</m:t>
                        </m:r>
                        <m:sSub>
                          <m:sSubPr>
                            <m:ctrlPr>
                              <a:rPr lang="en-US" sz="2800" b="0" i="1" smtClean="0">
                                <a:solidFill>
                                  <a:srgbClr val="00B050"/>
                                </a:solidFill>
                                <a:latin typeface="Cambria Math" panose="02040503050406030204" pitchFamily="18" charset="0"/>
                                <a:ea typeface="Cambria Math" panose="02040503050406030204" pitchFamily="18" charset="0"/>
                              </a:rPr>
                            </m:ctrlPr>
                          </m:sSubPr>
                          <m:e>
                            <m:r>
                              <a:rPr lang="en-US" sz="2800" b="0" i="1" smtClean="0">
                                <a:solidFill>
                                  <a:srgbClr val="00B050"/>
                                </a:solidFill>
                                <a:latin typeface="Cambria Math" panose="02040503050406030204" pitchFamily="18" charset="0"/>
                                <a:ea typeface="Cambria Math" panose="02040503050406030204" pitchFamily="18" charset="0"/>
                              </a:rPr>
                              <m:t>𝑥</m:t>
                            </m:r>
                          </m:e>
                          <m:sub>
                            <m:r>
                              <a:rPr lang="en-US" sz="2800" b="0" i="1" smtClean="0">
                                <a:solidFill>
                                  <a:srgbClr val="00B050"/>
                                </a:solidFill>
                                <a:latin typeface="Cambria Math" panose="02040503050406030204" pitchFamily="18" charset="0"/>
                                <a:ea typeface="Cambria Math" panose="02040503050406030204" pitchFamily="18" charset="0"/>
                              </a:rPr>
                              <m:t>𝑗</m:t>
                            </m:r>
                          </m:sub>
                        </m:sSub>
                        <m:r>
                          <a:rPr lang="en-US" sz="2800" b="0" i="1" smtClean="0">
                            <a:solidFill>
                              <a:srgbClr val="00B050"/>
                            </a:solidFill>
                            <a:latin typeface="Cambria Math" panose="02040503050406030204" pitchFamily="18" charset="0"/>
                            <a:ea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rPr>
                          <m:t>𝑧</m:t>
                        </m:r>
                        <m:r>
                          <a:rPr lang="en-US" sz="2800" b="0" i="1" smtClean="0">
                            <a:solidFill>
                              <a:srgbClr val="00B050"/>
                            </a:solidFill>
                            <a:latin typeface="Cambria Math" panose="02040503050406030204" pitchFamily="18" charset="0"/>
                            <a:ea typeface="Cambria Math" panose="02040503050406030204" pitchFamily="18" charset="0"/>
                          </a:rPr>
                          <m:t>,</m:t>
                        </m:r>
                        <m:sSub>
                          <m:sSubPr>
                            <m:ctrlPr>
                              <a:rPr lang="en-US" sz="2800" b="0" i="1" smtClean="0">
                                <a:solidFill>
                                  <a:srgbClr val="00B050"/>
                                </a:solidFill>
                                <a:latin typeface="Cambria Math" panose="02040503050406030204" pitchFamily="18" charset="0"/>
                                <a:ea typeface="Cambria Math" panose="02040503050406030204" pitchFamily="18" charset="0"/>
                              </a:rPr>
                            </m:ctrlPr>
                          </m:sSubPr>
                          <m:e>
                            <m:r>
                              <a:rPr lang="en-US" sz="2800" b="0" i="1" smtClean="0">
                                <a:solidFill>
                                  <a:srgbClr val="00B050"/>
                                </a:solidFill>
                                <a:latin typeface="Cambria Math" panose="02040503050406030204" pitchFamily="18" charset="0"/>
                                <a:ea typeface="Cambria Math" panose="02040503050406030204" pitchFamily="18" charset="0"/>
                              </a:rPr>
                              <m:t>𝑥</m:t>
                            </m:r>
                          </m:e>
                          <m:sub>
                            <m:r>
                              <a:rPr lang="en-US" sz="2800" b="0" i="1" smtClean="0">
                                <a:solidFill>
                                  <a:srgbClr val="00B050"/>
                                </a:solidFill>
                                <a:latin typeface="Cambria Math" panose="02040503050406030204" pitchFamily="18" charset="0"/>
                                <a:ea typeface="Cambria Math" panose="02040503050406030204" pitchFamily="18" charset="0"/>
                              </a:rPr>
                              <m:t>1:</m:t>
                            </m:r>
                            <m:r>
                              <a:rPr lang="en-US" sz="2800" b="0" i="1" smtClean="0">
                                <a:solidFill>
                                  <a:srgbClr val="00B050"/>
                                </a:solidFill>
                                <a:latin typeface="Cambria Math" panose="02040503050406030204" pitchFamily="18" charset="0"/>
                                <a:ea typeface="Cambria Math" panose="02040503050406030204" pitchFamily="18" charset="0"/>
                              </a:rPr>
                              <m:t>𝑗</m:t>
                            </m:r>
                            <m:r>
                              <a:rPr lang="en-US" sz="2800" b="0" i="1" smtClean="0">
                                <a:solidFill>
                                  <a:srgbClr val="00B050"/>
                                </a:solidFill>
                                <a:latin typeface="Cambria Math" panose="02040503050406030204" pitchFamily="18" charset="0"/>
                                <a:ea typeface="Cambria Math" panose="02040503050406030204" pitchFamily="18" charset="0"/>
                              </a:rPr>
                              <m:t>−1</m:t>
                            </m:r>
                          </m:sub>
                        </m:sSub>
                        <m:r>
                          <a:rPr lang="en-US" sz="2800" b="0" i="1" smtClean="0">
                            <a:solidFill>
                              <a:srgbClr val="00B050"/>
                            </a:solidFill>
                            <a:latin typeface="Cambria Math" panose="02040503050406030204" pitchFamily="18" charset="0"/>
                            <a:ea typeface="Cambria Math" panose="02040503050406030204" pitchFamily="18" charset="0"/>
                          </a:rPr>
                          <m:t>)</m:t>
                        </m:r>
                      </m:e>
                    </m:nary>
                  </m:oMath>
                </a14:m>
                <a:endParaRPr lang="en-US" sz="2600" b="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74254" y="2517031"/>
                <a:ext cx="10832193" cy="3842518"/>
              </a:xfrm>
              <a:prstGeom prst="rect">
                <a:avLst/>
              </a:prstGeom>
              <a:blipFill>
                <a:blip r:embed="rId3"/>
                <a:stretch>
                  <a:fillRect l="-1125" t="-1111"/>
                </a:stretch>
              </a:blipFill>
            </p:spPr>
            <p:txBody>
              <a:bodyPr/>
              <a:lstStyle/>
              <a:p>
                <a:r>
                  <a:rPr lang="vi-VN">
                    <a:noFill/>
                  </a:rPr>
                  <a:t> </a:t>
                </a:r>
              </a:p>
            </p:txBody>
          </p:sp>
        </mc:Fallback>
      </mc:AlternateContent>
      <p:grpSp>
        <p:nvGrpSpPr>
          <p:cNvPr id="5" name="Group 4"/>
          <p:cNvGrpSpPr/>
          <p:nvPr/>
        </p:nvGrpSpPr>
        <p:grpSpPr>
          <a:xfrm>
            <a:off x="6700682" y="1511857"/>
            <a:ext cx="5005764" cy="724467"/>
            <a:chOff x="100748" y="1868561"/>
            <a:chExt cx="5005764" cy="724467"/>
          </a:xfrm>
        </p:grpSpPr>
        <p:sp>
          <p:nvSpPr>
            <p:cNvPr id="7" name="Rectangle: Rounded Corners 6"/>
            <p:cNvSpPr/>
            <p:nvPr/>
          </p:nvSpPr>
          <p:spPr>
            <a:xfrm>
              <a:off x="100748" y="1959668"/>
              <a:ext cx="128016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dirty="0"/>
                <a:t>Sampling API Calls</a:t>
              </a:r>
            </a:p>
          </p:txBody>
        </p:sp>
        <p:cxnSp>
          <p:nvCxnSpPr>
            <p:cNvPr id="8" name="Straight Arrow Connector 7"/>
            <p:cNvCxnSpPr/>
            <p:nvPr/>
          </p:nvCxnSpPr>
          <p:spPr>
            <a:xfrm>
              <a:off x="1464285" y="223398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p:cNvSpPr/>
            <p:nvPr/>
          </p:nvSpPr>
          <p:spPr>
            <a:xfrm>
              <a:off x="1913422" y="1959668"/>
              <a:ext cx="128016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a:t>Executing API Calls</a:t>
              </a:r>
            </a:p>
          </p:txBody>
        </p:sp>
        <p:cxnSp>
          <p:nvCxnSpPr>
            <p:cNvPr id="10" name="Straight Arrow Connector 9"/>
            <p:cNvCxnSpPr/>
            <p:nvPr/>
          </p:nvCxnSpPr>
          <p:spPr>
            <a:xfrm>
              <a:off x="3284884" y="2256278"/>
              <a:ext cx="3657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Rounded Corners 10"/>
            <p:cNvSpPr/>
            <p:nvPr/>
          </p:nvSpPr>
          <p:spPr>
            <a:xfrm>
              <a:off x="3741946" y="1959668"/>
              <a:ext cx="1280160" cy="5486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dirty="0"/>
                <a:t>Filtering API Calls</a:t>
              </a:r>
            </a:p>
          </p:txBody>
        </p:sp>
        <p:sp>
          <p:nvSpPr>
            <p:cNvPr id="12" name="Rectangle: Rounded Corners 11"/>
            <p:cNvSpPr/>
            <p:nvPr/>
          </p:nvSpPr>
          <p:spPr>
            <a:xfrm>
              <a:off x="3650643" y="1868561"/>
              <a:ext cx="1455869" cy="7244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789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arn(inVertic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Filtering API Calls</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65827" y="2327431"/>
                <a:ext cx="11293311" cy="42040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Weighted cross entropy loss </a:t>
                </a:r>
                <a14:m>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𝐿</m:t>
                        </m:r>
                      </m:e>
                      <m:sub>
                        <m:r>
                          <a:rPr lang="en-US" sz="2800" i="1">
                            <a:solidFill>
                              <a:srgbClr val="FFFF00"/>
                            </a:solidFill>
                            <a:latin typeface="Cambria Math" panose="02040503050406030204" pitchFamily="18" charset="0"/>
                          </a:rPr>
                          <m:t>𝑖</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𝑧</m:t>
                        </m:r>
                      </m:e>
                    </m:d>
                    <m:r>
                      <a:rPr lang="en-US" sz="2800" i="1">
                        <a:solidFill>
                          <a:srgbClr val="FFFF00"/>
                        </a:solidFill>
                        <a:latin typeface="Cambria Math" panose="02040503050406030204" pitchFamily="18" charset="0"/>
                      </a:rPr>
                      <m:t>=−</m:t>
                    </m:r>
                    <m:nary>
                      <m:naryPr>
                        <m:chr m:val="∑"/>
                        <m:ctrlPr>
                          <a:rPr lang="en-US" sz="2800" i="1">
                            <a:solidFill>
                              <a:srgbClr val="FFFF00"/>
                            </a:solidFill>
                            <a:latin typeface="Cambria Math" panose="02040503050406030204" pitchFamily="18" charset="0"/>
                          </a:rPr>
                        </m:ctrlPr>
                      </m:naryPr>
                      <m:sub>
                        <m:r>
                          <m:rPr>
                            <m:brk m:alnAt="23"/>
                          </m:rPr>
                          <a:rPr lang="en-US" sz="2800" i="1">
                            <a:solidFill>
                              <a:srgbClr val="FFFF00"/>
                            </a:solidFill>
                            <a:latin typeface="Cambria Math" panose="02040503050406030204" pitchFamily="18" charset="0"/>
                          </a:rPr>
                          <m:t>𝑗</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𝑛</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𝑗</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𝑙𝑜𝑔</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𝑝</m:t>
                            </m:r>
                          </m:e>
                          <m:sub>
                            <m:r>
                              <a:rPr lang="en-US" sz="2800" i="1">
                                <a:solidFill>
                                  <a:srgbClr val="FFFF00"/>
                                </a:solidFill>
                                <a:latin typeface="Cambria Math" panose="02040503050406030204" pitchFamily="18" charset="0"/>
                                <a:ea typeface="Cambria Math" panose="02040503050406030204" pitchFamily="18" charset="0"/>
                              </a:rPr>
                              <m:t>𝑀</m:t>
                            </m:r>
                          </m:sub>
                        </m:sSub>
                        <m:r>
                          <a:rPr lang="en-US" sz="2800" i="1">
                            <a:solidFill>
                              <a:srgbClr val="FFFF00"/>
                            </a:solidFill>
                            <a:latin typeface="Cambria Math" panose="02040503050406030204" pitchFamily="18" charset="0"/>
                            <a:ea typeface="Cambria Math" panose="02040503050406030204" pitchFamily="18" charset="0"/>
                          </a:rPr>
                          <m:t>(</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𝑥</m:t>
                            </m:r>
                          </m:e>
                          <m:sub>
                            <m:r>
                              <a:rPr lang="en-US" sz="2800" i="1">
                                <a:solidFill>
                                  <a:srgbClr val="FFFF00"/>
                                </a:solidFill>
                                <a:latin typeface="Cambria Math" panose="02040503050406030204" pitchFamily="18" charset="0"/>
                                <a:ea typeface="Cambria Math" panose="02040503050406030204" pitchFamily="18" charset="0"/>
                              </a:rPr>
                              <m:t>𝑗</m:t>
                            </m:r>
                          </m:sub>
                        </m:sSub>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𝑧</m:t>
                        </m:r>
                        <m:r>
                          <a:rPr lang="en-US" sz="2800" i="1">
                            <a:solidFill>
                              <a:srgbClr val="FFFF00"/>
                            </a:solidFill>
                            <a:latin typeface="Cambria Math" panose="02040503050406030204" pitchFamily="18" charset="0"/>
                            <a:ea typeface="Cambria Math" panose="02040503050406030204" pitchFamily="18" charset="0"/>
                          </a:rPr>
                          <m:t>,</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𝑥</m:t>
                            </m:r>
                          </m:e>
                          <m:sub>
                            <m:r>
                              <a:rPr lang="en-US" sz="2800" i="1">
                                <a:solidFill>
                                  <a:srgbClr val="FFFF00"/>
                                </a:solidFill>
                                <a:latin typeface="Cambria Math" panose="02040503050406030204" pitchFamily="18" charset="0"/>
                                <a:ea typeface="Cambria Math" panose="02040503050406030204" pitchFamily="18" charset="0"/>
                              </a:rPr>
                              <m:t>1:</m:t>
                            </m:r>
                            <m:r>
                              <a:rPr lang="en-US" sz="2800" i="1">
                                <a:solidFill>
                                  <a:srgbClr val="FFFF00"/>
                                </a:solidFill>
                                <a:latin typeface="Cambria Math" panose="02040503050406030204" pitchFamily="18" charset="0"/>
                                <a:ea typeface="Cambria Math" panose="02040503050406030204" pitchFamily="18" charset="0"/>
                              </a:rPr>
                              <m:t>𝑗</m:t>
                            </m:r>
                            <m:r>
                              <a:rPr lang="en-US" sz="2800" i="1">
                                <a:solidFill>
                                  <a:srgbClr val="FFFF00"/>
                                </a:solidFill>
                                <a:latin typeface="Cambria Math" panose="02040503050406030204" pitchFamily="18" charset="0"/>
                                <a:ea typeface="Cambria Math" panose="02040503050406030204" pitchFamily="18" charset="0"/>
                              </a:rPr>
                              <m:t>−1</m:t>
                            </m:r>
                          </m:sub>
                        </m:sSub>
                        <m:r>
                          <a:rPr lang="en-US" sz="2800" i="1">
                            <a:solidFill>
                              <a:srgbClr val="FFFF00"/>
                            </a:solidFill>
                            <a:latin typeface="Cambria Math" panose="02040503050406030204" pitchFamily="18" charset="0"/>
                            <a:ea typeface="Cambria Math" panose="02040503050406030204" pitchFamily="18" charset="0"/>
                          </a:rPr>
                          <m:t>)</m:t>
                        </m:r>
                      </m:e>
                    </m:nary>
                  </m:oMath>
                </a14:m>
                <a:endParaRPr lang="en-US" sz="2800" dirty="0"/>
              </a:p>
              <a:p>
                <a:r>
                  <a:rPr lang="en-US" sz="2800" dirty="0"/>
                  <a:t>Consider 3 cases:</a:t>
                </a:r>
              </a:p>
              <a:p>
                <a:pPr lvl="1"/>
                <a:r>
                  <a:rPr lang="en-US" sz="2600" dirty="0"/>
                  <a:t>(a) doing </a:t>
                </a:r>
                <a:r>
                  <a:rPr lang="en-US" sz="2600" dirty="0">
                    <a:solidFill>
                      <a:srgbClr val="00B050"/>
                    </a:solidFill>
                  </a:rPr>
                  <a:t>no API call </a:t>
                </a:r>
              </a:p>
              <a:p>
                <a:pPr lvl="1"/>
                <a:r>
                  <a:rPr lang="en-US" sz="2600" dirty="0"/>
                  <a:t>(b) doing an </a:t>
                </a:r>
                <a:r>
                  <a:rPr lang="en-US" sz="2600" dirty="0">
                    <a:solidFill>
                      <a:srgbClr val="00B050"/>
                    </a:solidFill>
                  </a:rPr>
                  <a:t>API call </a:t>
                </a:r>
                <a:r>
                  <a:rPr lang="en-US" sz="2600" dirty="0"/>
                  <a:t>and </a:t>
                </a:r>
                <a:r>
                  <a:rPr lang="en-US" sz="2600" dirty="0">
                    <a:solidFill>
                      <a:srgbClr val="00B050"/>
                    </a:solidFill>
                  </a:rPr>
                  <a:t>providing the response</a:t>
                </a:r>
              </a:p>
              <a:p>
                <a:pPr lvl="1"/>
                <a:r>
                  <a:rPr lang="en-US" sz="2600" dirty="0"/>
                  <a:t>(c) doing an </a:t>
                </a:r>
                <a:r>
                  <a:rPr lang="en-US" sz="2600" dirty="0">
                    <a:solidFill>
                      <a:srgbClr val="00B050"/>
                    </a:solidFill>
                  </a:rPr>
                  <a:t>API call</a:t>
                </a:r>
                <a:r>
                  <a:rPr lang="en-US" sz="2600" dirty="0"/>
                  <a:t>, but </a:t>
                </a:r>
                <a:r>
                  <a:rPr lang="en-US" sz="2600" dirty="0">
                    <a:solidFill>
                      <a:srgbClr val="00B050"/>
                    </a:solidFill>
                  </a:rPr>
                  <a:t>not providing the response</a:t>
                </a:r>
              </a:p>
              <a:p>
                <a:r>
                  <a:rPr lang="en-US" sz="2800" dirty="0">
                    <a:solidFill>
                      <a:srgbClr val="00B0F0"/>
                    </a:solidFill>
                  </a:rPr>
                  <a:t>Efficiency of API call </a:t>
                </a:r>
                <a:r>
                  <a:rPr lang="el-GR" sz="2800" dirty="0"/>
                  <a:t>➔</a:t>
                </a:r>
                <a:r>
                  <a:rPr lang="en-US" sz="2800" dirty="0"/>
                  <a:t> compare (b) with (c) or (a) </a:t>
                </a:r>
                <a:endParaRPr lang="en-US" sz="2800" i="1" dirty="0">
                  <a:solidFill>
                    <a:srgbClr val="FFFF00"/>
                  </a:solidFill>
                  <a:latin typeface="Cambria Math" panose="02040503050406030204" pitchFamily="18" charset="0"/>
                </a:endParaRPr>
              </a:p>
              <a:p>
                <a14:m>
                  <m:oMath xmlns:m="http://schemas.openxmlformats.org/officeDocument/2006/math">
                    <m:sSubSup>
                      <m:sSubSupPr>
                        <m:ctrlPr>
                          <a:rPr lang="en-US" sz="2800" i="1" smtClean="0">
                            <a:solidFill>
                              <a:srgbClr val="FFFF00"/>
                            </a:solidFill>
                            <a:latin typeface="Cambria Math" panose="02040503050406030204" pitchFamily="18" charset="0"/>
                          </a:rPr>
                        </m:ctrlPr>
                      </m:sSubSupPr>
                      <m:e>
                        <m:r>
                          <a:rPr lang="en-US" sz="2800" b="0" i="1" smtClean="0">
                            <a:solidFill>
                              <a:srgbClr val="FFFF00"/>
                            </a:solidFill>
                            <a:latin typeface="Cambria Math" panose="02040503050406030204" pitchFamily="18" charset="0"/>
                          </a:rPr>
                          <m:t>𝐿</m:t>
                        </m:r>
                      </m:e>
                      <m:sub>
                        <m:r>
                          <a:rPr lang="en-US" sz="2800" b="0" i="1" smtClean="0">
                            <a:solidFill>
                              <a:srgbClr val="FFFF00"/>
                            </a:solidFill>
                            <a:latin typeface="Cambria Math" panose="02040503050406030204" pitchFamily="18" charset="0"/>
                          </a:rPr>
                          <m:t>𝑖</m:t>
                        </m:r>
                      </m:sub>
                      <m:sup>
                        <m:r>
                          <a:rPr lang="en-US" sz="2800" b="0" i="1" smtClean="0">
                            <a:solidFill>
                              <a:srgbClr val="FFFF00"/>
                            </a:solidFill>
                            <a:latin typeface="Cambria Math" panose="02040503050406030204" pitchFamily="18" charset="0"/>
                          </a:rPr>
                          <m:t>𝐵</m:t>
                        </m:r>
                      </m:sup>
                    </m:sSubSup>
                    <m:d>
                      <m:dPr>
                        <m:ctrlPr>
                          <a:rPr lang="en-US" sz="2800" b="0" i="1" smtClean="0">
                            <a:solidFill>
                              <a:srgbClr val="FFFF00"/>
                            </a:solidFill>
                            <a:latin typeface="Cambria Math" panose="02040503050406030204" pitchFamily="18" charset="0"/>
                          </a:rPr>
                        </m:ctrlPr>
                      </m:dPr>
                      <m:e>
                        <m:r>
                          <a:rPr lang="en-US" sz="2800" b="0" i="1" smtClean="0">
                            <a:solidFill>
                              <a:srgbClr val="FFFF00"/>
                            </a:solidFill>
                            <a:latin typeface="Cambria Math" panose="02040503050406030204" pitchFamily="18" charset="0"/>
                          </a:rPr>
                          <m:t>𝑧</m:t>
                        </m:r>
                      </m:e>
                    </m:d>
                    <m:r>
                      <a:rPr lang="en-US" sz="2800" b="0" i="1" smtClean="0">
                        <a:solidFill>
                          <a:srgbClr val="FFFF00"/>
                        </a:solidFill>
                        <a:latin typeface="Cambria Math" panose="02040503050406030204" pitchFamily="18" charset="0"/>
                      </a:rPr>
                      <m:t>&lt;</m:t>
                    </m:r>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𝐿</m:t>
                        </m:r>
                      </m:e>
                      <m:sub>
                        <m:r>
                          <a:rPr lang="en-US" sz="2800" i="1">
                            <a:solidFill>
                              <a:srgbClr val="FFFF00"/>
                            </a:solidFill>
                            <a:latin typeface="Cambria Math" panose="02040503050406030204" pitchFamily="18" charset="0"/>
                          </a:rPr>
                          <m:t>𝑖</m:t>
                        </m:r>
                      </m:sub>
                      <m:sup>
                        <m:r>
                          <a:rPr lang="en-US" sz="2800" b="0" i="1" smtClean="0">
                            <a:solidFill>
                              <a:srgbClr val="FFFF00"/>
                            </a:solidFill>
                            <a:latin typeface="Cambria Math" panose="02040503050406030204" pitchFamily="18" charset="0"/>
                          </a:rPr>
                          <m:t>𝐴</m:t>
                        </m:r>
                      </m:sup>
                    </m:sSub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𝑧</m:t>
                        </m:r>
                      </m:e>
                    </m:d>
                  </m:oMath>
                </a14:m>
                <a:r>
                  <a:rPr lang="en-US" sz="2800" dirty="0"/>
                  <a:t> or </a:t>
                </a:r>
                <a14:m>
                  <m:oMath xmlns:m="http://schemas.openxmlformats.org/officeDocument/2006/math">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𝐿</m:t>
                        </m:r>
                      </m:e>
                      <m:sub>
                        <m: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𝐵</m:t>
                        </m:r>
                      </m:sup>
                    </m:sSub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𝑧</m:t>
                        </m:r>
                      </m:e>
                    </m:d>
                    <m:r>
                      <a:rPr lang="en-US" sz="2800" i="1">
                        <a:solidFill>
                          <a:srgbClr val="FFFF00"/>
                        </a:solidFill>
                        <a:latin typeface="Cambria Math" panose="02040503050406030204" pitchFamily="18" charset="0"/>
                      </a:rPr>
                      <m:t>&lt;</m:t>
                    </m:r>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𝐿</m:t>
                        </m:r>
                      </m:e>
                      <m:sub>
                        <m:r>
                          <a:rPr lang="en-US" sz="2800" i="1">
                            <a:solidFill>
                              <a:srgbClr val="FFFF00"/>
                            </a:solidFill>
                            <a:latin typeface="Cambria Math" panose="02040503050406030204" pitchFamily="18" charset="0"/>
                          </a:rPr>
                          <m:t>𝑖</m:t>
                        </m:r>
                      </m:sub>
                      <m:sup>
                        <m:r>
                          <a:rPr lang="en-US" sz="2800" b="0" i="1" smtClean="0">
                            <a:solidFill>
                              <a:srgbClr val="FFFF00"/>
                            </a:solidFill>
                            <a:latin typeface="Cambria Math" panose="02040503050406030204" pitchFamily="18" charset="0"/>
                          </a:rPr>
                          <m:t>𝐶</m:t>
                        </m:r>
                      </m:sup>
                    </m:sSub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𝑧</m:t>
                        </m:r>
                      </m:e>
                    </m:d>
                  </m:oMath>
                </a14:m>
                <a:r>
                  <a:rPr lang="en-US" sz="2800" dirty="0">
                    <a:solidFill>
                      <a:srgbClr val="00B0F0"/>
                    </a:solidFill>
                  </a:rPr>
                  <a:t> </a:t>
                </a:r>
                <a:r>
                  <a:rPr lang="el-GR" sz="2800" dirty="0"/>
                  <a:t>➔</a:t>
                </a:r>
                <a:r>
                  <a:rPr lang="en-US" sz="2800" dirty="0"/>
                  <a:t> </a:t>
                </a:r>
                <a14:m>
                  <m:oMath xmlns:m="http://schemas.openxmlformats.org/officeDocument/2006/math">
                    <m:sSubSup>
                      <m:sSubSupPr>
                        <m:ctrlPr>
                          <a:rPr lang="en-US" sz="2800" i="1" smtClean="0">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i="1">
                            <a:solidFill>
                              <a:srgbClr val="FF0000"/>
                            </a:solidFill>
                            <a:latin typeface="Cambria Math" panose="02040503050406030204" pitchFamily="18" charset="0"/>
                          </a:rPr>
                          <m:t>𝐵</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i="1">
                        <a:solidFill>
                          <a:srgbClr val="FF0000"/>
                        </a:solidFill>
                        <a:latin typeface="Cambria Math" panose="02040503050406030204" pitchFamily="18" charset="0"/>
                      </a:rPr>
                      <m:t>&lt;</m:t>
                    </m:r>
                    <m:r>
                      <m:rPr>
                        <m:sty m:val="p"/>
                      </m:rPr>
                      <a:rPr lang="en-US" sz="2800" b="0" i="0" smtClean="0">
                        <a:solidFill>
                          <a:srgbClr val="FF0000"/>
                        </a:solidFill>
                        <a:latin typeface="Cambria Math" panose="02040503050406030204" pitchFamily="18" charset="0"/>
                      </a:rPr>
                      <m:t>min</m:t>
                    </m:r>
                    <m:r>
                      <a:rPr lang="en-US" sz="2800" b="0" i="1" smtClean="0">
                        <a:solidFill>
                          <a:srgbClr val="FF0000"/>
                        </a:solidFill>
                        <a:latin typeface="Cambria Math" panose="02040503050406030204" pitchFamily="18" charset="0"/>
                      </a:rPr>
                      <m:t>⁡(</m:t>
                    </m:r>
                    <m:sSubSup>
                      <m:sSubSupPr>
                        <m:ctrlPr>
                          <a:rPr lang="en-US" sz="2800" i="1">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𝐴</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b="0" i="1" smtClean="0">
                        <a:solidFill>
                          <a:srgbClr val="FF0000"/>
                        </a:solidFill>
                        <a:latin typeface="Cambria Math" panose="02040503050406030204" pitchFamily="18" charset="0"/>
                      </a:rPr>
                      <m:t>,</m:t>
                    </m:r>
                    <m:sSubSup>
                      <m:sSubSupPr>
                        <m:ctrlPr>
                          <a:rPr lang="en-US" sz="2800" i="1">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i="1">
                            <a:solidFill>
                              <a:srgbClr val="FF0000"/>
                            </a:solidFill>
                            <a:latin typeface="Cambria Math" panose="02040503050406030204" pitchFamily="18" charset="0"/>
                          </a:rPr>
                          <m:t>𝐶</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b="0" i="1" smtClean="0">
                        <a:solidFill>
                          <a:srgbClr val="FF0000"/>
                        </a:solidFill>
                        <a:latin typeface="Cambria Math" panose="02040503050406030204" pitchFamily="18" charset="0"/>
                      </a:rPr>
                      <m:t>)</m:t>
                    </m:r>
                  </m:oMath>
                </a14:m>
                <a:endParaRPr lang="en-US" sz="2800" dirty="0">
                  <a:solidFill>
                    <a:srgbClr val="00B0F0"/>
                  </a:solidFill>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65827" y="2327431"/>
                <a:ext cx="11293311" cy="4204025"/>
              </a:xfrm>
              <a:prstGeom prst="rect">
                <a:avLst/>
              </a:prstGeom>
              <a:blipFill>
                <a:blip r:embed="rId3"/>
                <a:stretch>
                  <a:fillRect l="-1080" t="-871"/>
                </a:stretch>
              </a:blipFill>
            </p:spPr>
            <p:txBody>
              <a:bodyPr/>
              <a:lstStyle/>
              <a:p>
                <a:r>
                  <a:rPr lang="vi-VN">
                    <a:noFill/>
                  </a:rPr>
                  <a:t> </a:t>
                </a:r>
              </a:p>
            </p:txBody>
          </p:sp>
        </mc:Fallback>
      </mc:AlternateContent>
      <p:grpSp>
        <p:nvGrpSpPr>
          <p:cNvPr id="5" name="Group 4"/>
          <p:cNvGrpSpPr/>
          <p:nvPr/>
        </p:nvGrpSpPr>
        <p:grpSpPr>
          <a:xfrm>
            <a:off x="6700682" y="1511857"/>
            <a:ext cx="5005764" cy="724467"/>
            <a:chOff x="100748" y="1868561"/>
            <a:chExt cx="5005764" cy="724467"/>
          </a:xfrm>
        </p:grpSpPr>
        <p:sp>
          <p:nvSpPr>
            <p:cNvPr id="7" name="Rectangle: Rounded Corners 6"/>
            <p:cNvSpPr/>
            <p:nvPr/>
          </p:nvSpPr>
          <p:spPr>
            <a:xfrm>
              <a:off x="100748" y="1959668"/>
              <a:ext cx="128016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dirty="0"/>
                <a:t>Sampling API Calls</a:t>
              </a:r>
            </a:p>
          </p:txBody>
        </p:sp>
        <p:cxnSp>
          <p:nvCxnSpPr>
            <p:cNvPr id="8" name="Straight Arrow Connector 7"/>
            <p:cNvCxnSpPr/>
            <p:nvPr/>
          </p:nvCxnSpPr>
          <p:spPr>
            <a:xfrm>
              <a:off x="1464285" y="223398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p:cNvSpPr/>
            <p:nvPr/>
          </p:nvSpPr>
          <p:spPr>
            <a:xfrm>
              <a:off x="1913422" y="1959668"/>
              <a:ext cx="128016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a:t>Executing API Calls</a:t>
              </a:r>
            </a:p>
          </p:txBody>
        </p:sp>
        <p:cxnSp>
          <p:nvCxnSpPr>
            <p:cNvPr id="10" name="Straight Arrow Connector 9"/>
            <p:cNvCxnSpPr/>
            <p:nvPr/>
          </p:nvCxnSpPr>
          <p:spPr>
            <a:xfrm>
              <a:off x="3284884" y="2256278"/>
              <a:ext cx="3657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Rounded Corners 10"/>
            <p:cNvSpPr/>
            <p:nvPr/>
          </p:nvSpPr>
          <p:spPr>
            <a:xfrm>
              <a:off x="3741946" y="1959668"/>
              <a:ext cx="1280160" cy="5486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dirty="0"/>
                <a:t>Filtering API Calls</a:t>
              </a:r>
            </a:p>
          </p:txBody>
        </p:sp>
        <p:sp>
          <p:nvSpPr>
            <p:cNvPr id="12" name="Rectangle: Rounded Corners 11"/>
            <p:cNvSpPr/>
            <p:nvPr/>
          </p:nvSpPr>
          <p:spPr>
            <a:xfrm>
              <a:off x="3650643" y="1868561"/>
              <a:ext cx="1455869" cy="7244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2540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500"/>
                                        <p:tgtEl>
                                          <p:spTgt spid="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barn(inVertical)">
                                      <p:cBhvr>
                                        <p:cTn id="13" dur="500"/>
                                        <p:tgtEl>
                                          <p:spTgt spid="6">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barn(inVertical)">
                                      <p:cBhvr>
                                        <p:cTn id="16" dur="500"/>
                                        <p:tgtEl>
                                          <p:spTgt spid="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arn(inVertical)">
                                      <p:cBhvr>
                                        <p:cTn id="21" dur="500"/>
                                        <p:tgtEl>
                                          <p:spTgt spid="6">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barn(inVertical)">
                                      <p:cBhvr>
                                        <p:cTn id="2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Filtering API Calls</a:t>
            </a:r>
          </a:p>
        </p:txBody>
      </p:sp>
      <mc:AlternateContent xmlns:mc="http://schemas.openxmlformats.org/markup-compatibility/2006">
        <mc:Choice xmlns:a14="http://schemas.microsoft.com/office/drawing/2010/main" Requires="a14">
          <p:sp>
            <p:nvSpPr>
              <p:cNvPr id="6" name="Content Placeholder 2"/>
              <p:cNvSpPr txBox="1">
                <a:spLocks/>
              </p:cNvSpPr>
              <p:nvPr/>
            </p:nvSpPr>
            <p:spPr>
              <a:xfrm>
                <a:off x="608358" y="2327431"/>
                <a:ext cx="11293311" cy="382125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Weighted cross entropy loss </a:t>
                </a:r>
                <a14:m>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𝐿</m:t>
                        </m:r>
                      </m:e>
                      <m:sub>
                        <m:r>
                          <a:rPr lang="en-US" sz="2800" i="1">
                            <a:solidFill>
                              <a:srgbClr val="FFFF00"/>
                            </a:solidFill>
                            <a:latin typeface="Cambria Math" panose="02040503050406030204" pitchFamily="18" charset="0"/>
                          </a:rPr>
                          <m:t>𝑖</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𝑧</m:t>
                        </m:r>
                      </m:e>
                    </m:d>
                    <m:r>
                      <a:rPr lang="en-US" sz="2800" i="1">
                        <a:solidFill>
                          <a:srgbClr val="FFFF00"/>
                        </a:solidFill>
                        <a:latin typeface="Cambria Math" panose="02040503050406030204" pitchFamily="18" charset="0"/>
                      </a:rPr>
                      <m:t>=−</m:t>
                    </m:r>
                    <m:nary>
                      <m:naryPr>
                        <m:chr m:val="∑"/>
                        <m:ctrlPr>
                          <a:rPr lang="en-US" sz="2800" i="1">
                            <a:solidFill>
                              <a:srgbClr val="FFFF00"/>
                            </a:solidFill>
                            <a:latin typeface="Cambria Math" panose="02040503050406030204" pitchFamily="18" charset="0"/>
                          </a:rPr>
                        </m:ctrlPr>
                      </m:naryPr>
                      <m:sub>
                        <m:r>
                          <m:rPr>
                            <m:brk m:alnAt="23"/>
                          </m:rPr>
                          <a:rPr lang="en-US" sz="2800" i="1">
                            <a:solidFill>
                              <a:srgbClr val="FFFF00"/>
                            </a:solidFill>
                            <a:latin typeface="Cambria Math" panose="02040503050406030204" pitchFamily="18" charset="0"/>
                          </a:rPr>
                          <m:t>𝑗</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𝑛</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𝑗</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𝑙𝑜𝑔</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𝑝</m:t>
                            </m:r>
                          </m:e>
                          <m:sub>
                            <m:r>
                              <a:rPr lang="en-US" sz="2800" i="1">
                                <a:solidFill>
                                  <a:srgbClr val="FFFF00"/>
                                </a:solidFill>
                                <a:latin typeface="Cambria Math" panose="02040503050406030204" pitchFamily="18" charset="0"/>
                                <a:ea typeface="Cambria Math" panose="02040503050406030204" pitchFamily="18" charset="0"/>
                              </a:rPr>
                              <m:t>𝑀</m:t>
                            </m:r>
                          </m:sub>
                        </m:sSub>
                        <m:r>
                          <a:rPr lang="en-US" sz="2800" i="1">
                            <a:solidFill>
                              <a:srgbClr val="FFFF00"/>
                            </a:solidFill>
                            <a:latin typeface="Cambria Math" panose="02040503050406030204" pitchFamily="18" charset="0"/>
                            <a:ea typeface="Cambria Math" panose="02040503050406030204" pitchFamily="18" charset="0"/>
                          </a:rPr>
                          <m:t>(</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𝑥</m:t>
                            </m:r>
                          </m:e>
                          <m:sub>
                            <m:r>
                              <a:rPr lang="en-US" sz="2800" i="1">
                                <a:solidFill>
                                  <a:srgbClr val="FFFF00"/>
                                </a:solidFill>
                                <a:latin typeface="Cambria Math" panose="02040503050406030204" pitchFamily="18" charset="0"/>
                                <a:ea typeface="Cambria Math" panose="02040503050406030204" pitchFamily="18" charset="0"/>
                              </a:rPr>
                              <m:t>𝑗</m:t>
                            </m:r>
                          </m:sub>
                        </m:sSub>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𝑧</m:t>
                        </m:r>
                        <m:r>
                          <a:rPr lang="en-US" sz="2800" i="1">
                            <a:solidFill>
                              <a:srgbClr val="FFFF00"/>
                            </a:solidFill>
                            <a:latin typeface="Cambria Math" panose="02040503050406030204" pitchFamily="18" charset="0"/>
                            <a:ea typeface="Cambria Math" panose="02040503050406030204" pitchFamily="18" charset="0"/>
                          </a:rPr>
                          <m:t>,</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𝑥</m:t>
                            </m:r>
                          </m:e>
                          <m:sub>
                            <m:r>
                              <a:rPr lang="en-US" sz="2800" i="1">
                                <a:solidFill>
                                  <a:srgbClr val="FFFF00"/>
                                </a:solidFill>
                                <a:latin typeface="Cambria Math" panose="02040503050406030204" pitchFamily="18" charset="0"/>
                                <a:ea typeface="Cambria Math" panose="02040503050406030204" pitchFamily="18" charset="0"/>
                              </a:rPr>
                              <m:t>1:</m:t>
                            </m:r>
                            <m:r>
                              <a:rPr lang="en-US" sz="2800" i="1">
                                <a:solidFill>
                                  <a:srgbClr val="FFFF00"/>
                                </a:solidFill>
                                <a:latin typeface="Cambria Math" panose="02040503050406030204" pitchFamily="18" charset="0"/>
                                <a:ea typeface="Cambria Math" panose="02040503050406030204" pitchFamily="18" charset="0"/>
                              </a:rPr>
                              <m:t>𝑗</m:t>
                            </m:r>
                            <m:r>
                              <a:rPr lang="en-US" sz="2800" i="1">
                                <a:solidFill>
                                  <a:srgbClr val="FFFF00"/>
                                </a:solidFill>
                                <a:latin typeface="Cambria Math" panose="02040503050406030204" pitchFamily="18" charset="0"/>
                                <a:ea typeface="Cambria Math" panose="02040503050406030204" pitchFamily="18" charset="0"/>
                              </a:rPr>
                              <m:t>−1</m:t>
                            </m:r>
                          </m:sub>
                        </m:sSub>
                        <m:r>
                          <a:rPr lang="en-US" sz="2800" i="1">
                            <a:solidFill>
                              <a:srgbClr val="FFFF00"/>
                            </a:solidFill>
                            <a:latin typeface="Cambria Math" panose="02040503050406030204" pitchFamily="18" charset="0"/>
                            <a:ea typeface="Cambria Math" panose="02040503050406030204" pitchFamily="18" charset="0"/>
                          </a:rPr>
                          <m:t>)</m:t>
                        </m:r>
                      </m:e>
                    </m:nary>
                  </m:oMath>
                </a14:m>
                <a:endParaRPr lang="en-US" sz="2800" dirty="0"/>
              </a:p>
              <a:p>
                <a:r>
                  <a:rPr lang="en-US" sz="2800" dirty="0"/>
                  <a:t>Efficiency of API call </a:t>
                </a:r>
                <a:r>
                  <a:rPr lang="el-GR" sz="2800" dirty="0"/>
                  <a:t>➔</a:t>
                </a:r>
                <a:r>
                  <a:rPr lang="en-US" sz="2800" dirty="0"/>
                  <a:t> </a:t>
                </a:r>
                <a14:m>
                  <m:oMath xmlns:m="http://schemas.openxmlformats.org/officeDocument/2006/math">
                    <m:sSubSup>
                      <m:sSubSupPr>
                        <m:ctrlPr>
                          <a:rPr lang="en-US" sz="2800" i="1" smtClean="0">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i="1">
                            <a:solidFill>
                              <a:srgbClr val="FF0000"/>
                            </a:solidFill>
                            <a:latin typeface="Cambria Math" panose="02040503050406030204" pitchFamily="18" charset="0"/>
                          </a:rPr>
                          <m:t>𝐵</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i="1">
                        <a:solidFill>
                          <a:srgbClr val="FF0000"/>
                        </a:solidFill>
                        <a:latin typeface="Cambria Math" panose="02040503050406030204" pitchFamily="18" charset="0"/>
                      </a:rPr>
                      <m:t>&lt;</m:t>
                    </m:r>
                    <m:r>
                      <m:rPr>
                        <m:sty m:val="p"/>
                      </m:rPr>
                      <a:rPr lang="en-US" sz="2800" b="0" i="0" smtClean="0">
                        <a:solidFill>
                          <a:srgbClr val="FF0000"/>
                        </a:solidFill>
                        <a:latin typeface="Cambria Math" panose="02040503050406030204" pitchFamily="18" charset="0"/>
                      </a:rPr>
                      <m:t>min</m:t>
                    </m:r>
                    <m:r>
                      <a:rPr lang="en-US" sz="2800" b="0" i="1" smtClean="0">
                        <a:solidFill>
                          <a:srgbClr val="FF0000"/>
                        </a:solidFill>
                        <a:latin typeface="Cambria Math" panose="02040503050406030204" pitchFamily="18" charset="0"/>
                      </a:rPr>
                      <m:t>⁡(</m:t>
                    </m:r>
                    <m:sSubSup>
                      <m:sSubSupPr>
                        <m:ctrlPr>
                          <a:rPr lang="en-US" sz="2800" i="1">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𝐴</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b="0" i="1" smtClean="0">
                        <a:solidFill>
                          <a:srgbClr val="FF0000"/>
                        </a:solidFill>
                        <a:latin typeface="Cambria Math" panose="02040503050406030204" pitchFamily="18" charset="0"/>
                      </a:rPr>
                      <m:t>,</m:t>
                    </m:r>
                    <m:sSubSup>
                      <m:sSubSupPr>
                        <m:ctrlPr>
                          <a:rPr lang="en-US" sz="2800" i="1">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𝐿</m:t>
                        </m:r>
                      </m:e>
                      <m:sub>
                        <m:r>
                          <a:rPr lang="en-US" sz="2800" i="1">
                            <a:solidFill>
                              <a:srgbClr val="FF0000"/>
                            </a:solidFill>
                            <a:latin typeface="Cambria Math" panose="02040503050406030204" pitchFamily="18" charset="0"/>
                          </a:rPr>
                          <m:t>𝑖</m:t>
                        </m:r>
                      </m:sub>
                      <m:sup>
                        <m:r>
                          <a:rPr lang="en-US" sz="2800" i="1">
                            <a:solidFill>
                              <a:srgbClr val="FF0000"/>
                            </a:solidFill>
                            <a:latin typeface="Cambria Math" panose="02040503050406030204" pitchFamily="18" charset="0"/>
                          </a:rPr>
                          <m:t>𝐶</m:t>
                        </m:r>
                      </m:sup>
                    </m:sSubSup>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𝑧</m:t>
                        </m:r>
                      </m:e>
                    </m:d>
                    <m:r>
                      <a:rPr lang="en-US" sz="2800" b="0" i="1" smtClean="0">
                        <a:solidFill>
                          <a:srgbClr val="FF0000"/>
                        </a:solidFill>
                        <a:latin typeface="Cambria Math" panose="02040503050406030204" pitchFamily="18" charset="0"/>
                      </a:rPr>
                      <m:t>)</m:t>
                    </m:r>
                  </m:oMath>
                </a14:m>
                <a:endParaRPr lang="en-US" sz="2800" dirty="0">
                  <a:solidFill>
                    <a:srgbClr val="00B0F0"/>
                  </a:solidFill>
                </a:endParaRPr>
              </a:p>
              <a:p>
                <a:r>
                  <a:rPr lang="en-US" sz="2800" dirty="0"/>
                  <a:t>Empty sequence </a:t>
                </a:r>
                <a14:m>
                  <m:oMath xmlns:m="http://schemas.openxmlformats.org/officeDocument/2006/math">
                    <m:r>
                      <a:rPr lang="en-US" sz="2800" i="1" smtClean="0">
                        <a:solidFill>
                          <a:srgbClr val="00B0F0"/>
                        </a:solidFill>
                        <a:latin typeface="Cambria Math" panose="02040503050406030204" pitchFamily="18" charset="0"/>
                        <a:ea typeface="Cambria Math" panose="02040503050406030204" pitchFamily="18" charset="0"/>
                      </a:rPr>
                      <m:t>𝜀</m:t>
                    </m:r>
                  </m:oMath>
                </a14:m>
                <a:r>
                  <a:rPr lang="el-GR" sz="2800" dirty="0"/>
                  <a:t> ➔ </a:t>
                </a:r>
                <a:endParaRPr lang="en-US" sz="2800" i="1" dirty="0">
                  <a:latin typeface="Cambria Math" panose="02040503050406030204" pitchFamily="18" charset="0"/>
                </a:endParaRPr>
              </a:p>
              <a:p>
                <a:pPr lvl="1"/>
                <a14:m>
                  <m:oMath xmlns:m="http://schemas.openxmlformats.org/officeDocument/2006/math">
                    <m:sSubSup>
                      <m:sSubSupPr>
                        <m:ctrlPr>
                          <a:rPr lang="en-US" sz="2600" i="1" smtClean="0">
                            <a:solidFill>
                              <a:srgbClr val="00B050"/>
                            </a:solidFill>
                            <a:latin typeface="Cambria Math" panose="02040503050406030204" pitchFamily="18" charset="0"/>
                          </a:rPr>
                        </m:ctrlPr>
                      </m:sSubSupPr>
                      <m:e>
                        <m:r>
                          <a:rPr lang="en-US" sz="2600" i="1">
                            <a:solidFill>
                              <a:srgbClr val="00B050"/>
                            </a:solidFill>
                            <a:latin typeface="Cambria Math" panose="02040503050406030204" pitchFamily="18" charset="0"/>
                          </a:rPr>
                          <m:t>𝐿</m:t>
                        </m:r>
                      </m:e>
                      <m:sub>
                        <m:r>
                          <a:rPr lang="en-US" sz="2600" i="1">
                            <a:solidFill>
                              <a:srgbClr val="00B050"/>
                            </a:solidFill>
                            <a:latin typeface="Cambria Math" panose="02040503050406030204" pitchFamily="18" charset="0"/>
                          </a:rPr>
                          <m:t>𝑖</m:t>
                        </m:r>
                      </m:sub>
                      <m:sup>
                        <m:r>
                          <a:rPr lang="en-US" sz="2600" i="1">
                            <a:solidFill>
                              <a:srgbClr val="00B050"/>
                            </a:solidFill>
                            <a:latin typeface="Cambria Math" panose="02040503050406030204" pitchFamily="18" charset="0"/>
                          </a:rPr>
                          <m:t>+</m:t>
                        </m:r>
                      </m:sup>
                    </m:sSubSup>
                    <m:r>
                      <a:rPr lang="en-US" sz="2600" i="1">
                        <a:solidFill>
                          <a:srgbClr val="00B050"/>
                        </a:solidFill>
                        <a:latin typeface="Cambria Math" panose="02040503050406030204" pitchFamily="18" charset="0"/>
                      </a:rPr>
                      <m:t>=</m:t>
                    </m:r>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𝐿</m:t>
                        </m:r>
                      </m:e>
                      <m:sub>
                        <m:r>
                          <a:rPr lang="en-US" sz="2600" i="1">
                            <a:solidFill>
                              <a:srgbClr val="00B050"/>
                            </a:solidFill>
                            <a:latin typeface="Cambria Math" panose="02040503050406030204" pitchFamily="18" charset="0"/>
                          </a:rPr>
                          <m:t>𝑖</m:t>
                        </m:r>
                      </m:sub>
                    </m:sSub>
                    <m:d>
                      <m:dPr>
                        <m:ctrlPr>
                          <a:rPr lang="en-US" sz="2600" i="1">
                            <a:solidFill>
                              <a:srgbClr val="00B050"/>
                            </a:solidFill>
                            <a:latin typeface="Cambria Math" panose="02040503050406030204" pitchFamily="18" charset="0"/>
                          </a:rPr>
                        </m:ctrlPr>
                      </m:dPr>
                      <m:e>
                        <m:r>
                          <a:rPr lang="en-US" sz="2600" i="1">
                            <a:solidFill>
                              <a:srgbClr val="00B050"/>
                            </a:solidFill>
                            <a:latin typeface="Cambria Math" panose="02040503050406030204" pitchFamily="18" charset="0"/>
                          </a:rPr>
                          <m:t>𝑒</m:t>
                        </m:r>
                        <m:d>
                          <m:dPr>
                            <m:ctrlPr>
                              <a:rPr lang="en-US" sz="2600" i="1">
                                <a:solidFill>
                                  <a:srgbClr val="00B050"/>
                                </a:solidFill>
                                <a:latin typeface="Cambria Math" panose="02040503050406030204" pitchFamily="18" charset="0"/>
                              </a:rPr>
                            </m:ctrlPr>
                          </m:dPr>
                          <m:e>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𝑐</m:t>
                                </m:r>
                              </m:e>
                              <m:sub>
                                <m:r>
                                  <a:rPr lang="en-US" sz="2600" i="1">
                                    <a:solidFill>
                                      <a:srgbClr val="00B050"/>
                                    </a:solidFill>
                                    <a:latin typeface="Cambria Math" panose="02040503050406030204" pitchFamily="18" charset="0"/>
                                  </a:rPr>
                                  <m:t>𝑖</m:t>
                                </m:r>
                              </m:sub>
                            </m:sSub>
                            <m:r>
                              <a:rPr lang="en-US" sz="2600" i="1">
                                <a:solidFill>
                                  <a:srgbClr val="00B050"/>
                                </a:solidFill>
                                <a:latin typeface="Cambria Math" panose="02040503050406030204" pitchFamily="18" charset="0"/>
                              </a:rPr>
                              <m:t>,</m:t>
                            </m:r>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𝑟</m:t>
                                </m:r>
                              </m:e>
                              <m:sub>
                                <m:r>
                                  <a:rPr lang="en-US" sz="2600" i="1">
                                    <a:solidFill>
                                      <a:srgbClr val="00B050"/>
                                    </a:solidFill>
                                    <a:latin typeface="Cambria Math" panose="02040503050406030204" pitchFamily="18" charset="0"/>
                                  </a:rPr>
                                  <m:t>𝑖</m:t>
                                </m:r>
                              </m:sub>
                            </m:sSub>
                          </m:e>
                        </m:d>
                      </m:e>
                    </m:d>
                  </m:oMath>
                </a14:m>
                <a:endParaRPr lang="en-US" sz="2600" i="1" dirty="0">
                  <a:solidFill>
                    <a:srgbClr val="00B050"/>
                  </a:solidFill>
                  <a:latin typeface="Cambria Math" panose="02040503050406030204" pitchFamily="18" charset="0"/>
                </a:endParaRPr>
              </a:p>
              <a:p>
                <a:pPr lvl="1"/>
                <a14:m>
                  <m:oMath xmlns:m="http://schemas.openxmlformats.org/officeDocument/2006/math">
                    <m:sSubSup>
                      <m:sSubSupPr>
                        <m:ctrlPr>
                          <a:rPr lang="en-US" sz="2600" i="1">
                            <a:solidFill>
                              <a:srgbClr val="00B050"/>
                            </a:solidFill>
                            <a:latin typeface="Cambria Math" panose="02040503050406030204" pitchFamily="18" charset="0"/>
                          </a:rPr>
                        </m:ctrlPr>
                      </m:sSubSupPr>
                      <m:e>
                        <m:r>
                          <a:rPr lang="en-US" sz="2600" i="1">
                            <a:solidFill>
                              <a:srgbClr val="00B050"/>
                            </a:solidFill>
                            <a:latin typeface="Cambria Math" panose="02040503050406030204" pitchFamily="18" charset="0"/>
                          </a:rPr>
                          <m:t>𝐿</m:t>
                        </m:r>
                      </m:e>
                      <m:sub>
                        <m:r>
                          <a:rPr lang="en-US" sz="2600" i="1">
                            <a:solidFill>
                              <a:srgbClr val="00B050"/>
                            </a:solidFill>
                            <a:latin typeface="Cambria Math" panose="02040503050406030204" pitchFamily="18" charset="0"/>
                          </a:rPr>
                          <m:t>𝑖</m:t>
                        </m:r>
                      </m:sub>
                      <m:sup>
                        <m:r>
                          <a:rPr lang="en-US" sz="2600" i="1">
                            <a:solidFill>
                              <a:srgbClr val="00B050"/>
                            </a:solidFill>
                            <a:latin typeface="Cambria Math" panose="02040503050406030204" pitchFamily="18" charset="0"/>
                          </a:rPr>
                          <m:t>−</m:t>
                        </m:r>
                      </m:sup>
                    </m:sSubSup>
                    <m:r>
                      <a:rPr lang="en-US" sz="2600" i="1">
                        <a:solidFill>
                          <a:srgbClr val="00B050"/>
                        </a:solidFill>
                        <a:latin typeface="Cambria Math" panose="02040503050406030204" pitchFamily="18" charset="0"/>
                      </a:rPr>
                      <m:t>=</m:t>
                    </m:r>
                    <m:r>
                      <m:rPr>
                        <m:sty m:val="p"/>
                      </m:rPr>
                      <a:rPr lang="en-US" sz="2600">
                        <a:solidFill>
                          <a:srgbClr val="00B050"/>
                        </a:solidFill>
                        <a:latin typeface="Cambria Math" panose="02040503050406030204" pitchFamily="18" charset="0"/>
                      </a:rPr>
                      <m:t>min</m:t>
                    </m:r>
                    <m:r>
                      <a:rPr lang="en-US" sz="2600" i="1">
                        <a:solidFill>
                          <a:srgbClr val="00B050"/>
                        </a:solidFill>
                        <a:latin typeface="Cambria Math" panose="02040503050406030204" pitchFamily="18" charset="0"/>
                      </a:rPr>
                      <m:t>⁡(</m:t>
                    </m:r>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𝐿</m:t>
                        </m:r>
                      </m:e>
                      <m:sub>
                        <m:r>
                          <a:rPr lang="en-US" sz="2600" i="1">
                            <a:solidFill>
                              <a:srgbClr val="00B050"/>
                            </a:solidFill>
                            <a:latin typeface="Cambria Math" panose="02040503050406030204" pitchFamily="18" charset="0"/>
                          </a:rPr>
                          <m:t>𝑖</m:t>
                        </m:r>
                      </m:sub>
                    </m:sSub>
                    <m:r>
                      <a:rPr lang="en-US" sz="2600" i="1">
                        <a:solidFill>
                          <a:srgbClr val="00B050"/>
                        </a:solidFill>
                        <a:latin typeface="Cambria Math" panose="02040503050406030204" pitchFamily="18" charset="0"/>
                      </a:rPr>
                      <m:t>(</m:t>
                    </m:r>
                    <m:r>
                      <a:rPr lang="en-US" sz="2600" i="1">
                        <a:solidFill>
                          <a:srgbClr val="00B050"/>
                        </a:solidFill>
                        <a:latin typeface="Cambria Math" panose="02040503050406030204" pitchFamily="18" charset="0"/>
                        <a:ea typeface="Cambria Math" panose="02040503050406030204" pitchFamily="18" charset="0"/>
                      </a:rPr>
                      <m:t>𝜀</m:t>
                    </m:r>
                    <m:r>
                      <a:rPr lang="en-US" sz="2600" i="1">
                        <a:solidFill>
                          <a:srgbClr val="00B050"/>
                        </a:solidFill>
                        <a:latin typeface="Cambria Math" panose="02040503050406030204" pitchFamily="18" charset="0"/>
                      </a:rPr>
                      <m:t>)</m:t>
                    </m:r>
                  </m:oMath>
                </a14:m>
                <a:r>
                  <a:rPr lang="en-US" sz="2600" dirty="0">
                    <a:solidFill>
                      <a:srgbClr val="00B050"/>
                    </a:solidFill>
                  </a:rPr>
                  <a:t>, </a:t>
                </a:r>
                <a14:m>
                  <m:oMath xmlns:m="http://schemas.openxmlformats.org/officeDocument/2006/math">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𝐿</m:t>
                        </m:r>
                      </m:e>
                      <m:sub>
                        <m:r>
                          <a:rPr lang="en-US" sz="2600" i="1">
                            <a:solidFill>
                              <a:srgbClr val="00B050"/>
                            </a:solidFill>
                            <a:latin typeface="Cambria Math" panose="02040503050406030204" pitchFamily="18" charset="0"/>
                          </a:rPr>
                          <m:t>𝑖</m:t>
                        </m:r>
                      </m:sub>
                    </m:sSub>
                    <m:r>
                      <a:rPr lang="en-US" sz="2600" i="1">
                        <a:solidFill>
                          <a:srgbClr val="00B050"/>
                        </a:solidFill>
                        <a:latin typeface="Cambria Math" panose="02040503050406030204" pitchFamily="18" charset="0"/>
                      </a:rPr>
                      <m:t>(</m:t>
                    </m:r>
                    <m:r>
                      <a:rPr lang="en-US" sz="2600" i="1">
                        <a:solidFill>
                          <a:srgbClr val="00B050"/>
                        </a:solidFill>
                        <a:latin typeface="Cambria Math" panose="02040503050406030204" pitchFamily="18" charset="0"/>
                      </a:rPr>
                      <m:t>𝑒</m:t>
                    </m:r>
                    <m:d>
                      <m:dPr>
                        <m:ctrlPr>
                          <a:rPr lang="en-US" sz="2600" i="1">
                            <a:solidFill>
                              <a:srgbClr val="00B050"/>
                            </a:solidFill>
                            <a:latin typeface="Cambria Math" panose="02040503050406030204" pitchFamily="18" charset="0"/>
                          </a:rPr>
                        </m:ctrlPr>
                      </m:dPr>
                      <m:e>
                        <m:sSub>
                          <m:sSubPr>
                            <m:ctrlPr>
                              <a:rPr lang="en-US" sz="2600" i="1">
                                <a:solidFill>
                                  <a:srgbClr val="00B050"/>
                                </a:solidFill>
                                <a:latin typeface="Cambria Math" panose="02040503050406030204" pitchFamily="18" charset="0"/>
                              </a:rPr>
                            </m:ctrlPr>
                          </m:sSubPr>
                          <m:e>
                            <m:r>
                              <a:rPr lang="en-US" sz="2600" i="1">
                                <a:solidFill>
                                  <a:srgbClr val="00B050"/>
                                </a:solidFill>
                                <a:latin typeface="Cambria Math" panose="02040503050406030204" pitchFamily="18" charset="0"/>
                              </a:rPr>
                              <m:t>𝑐</m:t>
                            </m:r>
                          </m:e>
                          <m:sub>
                            <m:r>
                              <a:rPr lang="en-US" sz="2600" i="1">
                                <a:solidFill>
                                  <a:srgbClr val="00B050"/>
                                </a:solidFill>
                                <a:latin typeface="Cambria Math" panose="02040503050406030204" pitchFamily="18" charset="0"/>
                              </a:rPr>
                              <m:t>𝑖</m:t>
                            </m:r>
                          </m:sub>
                        </m:sSub>
                        <m:r>
                          <a:rPr lang="en-US" sz="2600" i="1">
                            <a:solidFill>
                              <a:srgbClr val="00B050"/>
                            </a:solidFill>
                            <a:latin typeface="Cambria Math" panose="02040503050406030204" pitchFamily="18" charset="0"/>
                          </a:rPr>
                          <m:t>,</m:t>
                        </m:r>
                        <m:r>
                          <a:rPr lang="en-US" sz="2600" i="1">
                            <a:solidFill>
                              <a:srgbClr val="00B050"/>
                            </a:solidFill>
                            <a:latin typeface="Cambria Math" panose="02040503050406030204" pitchFamily="18" charset="0"/>
                            <a:ea typeface="Cambria Math" panose="02040503050406030204" pitchFamily="18" charset="0"/>
                          </a:rPr>
                          <m:t>𝜀</m:t>
                        </m:r>
                      </m:e>
                    </m:d>
                    <m:r>
                      <a:rPr lang="en-US" sz="2600">
                        <a:solidFill>
                          <a:srgbClr val="00B050"/>
                        </a:solidFill>
                        <a:latin typeface="Cambria Math" panose="02040503050406030204" pitchFamily="18" charset="0"/>
                      </a:rPr>
                      <m:t>))</m:t>
                    </m:r>
                  </m:oMath>
                </a14:m>
                <a:endParaRPr lang="en-US" sz="2600" dirty="0">
                  <a:solidFill>
                    <a:srgbClr val="00B050"/>
                  </a:solidFill>
                </a:endParaRPr>
              </a:p>
              <a:p>
                <a:r>
                  <a:rPr lang="en-US" sz="2800" dirty="0">
                    <a:solidFill>
                      <a:schemeClr val="tx1"/>
                    </a:solidFill>
                  </a:rPr>
                  <a:t> Filtering threshold </a:t>
                </a:r>
                <a14:m>
                  <m:oMath xmlns:m="http://schemas.openxmlformats.org/officeDocument/2006/math">
                    <m:sSub>
                      <m:sSubPr>
                        <m:ctrlPr>
                          <a:rPr lang="el-GR" sz="2800" i="1" dirty="0" smtClean="0">
                            <a:solidFill>
                              <a:srgbClr val="FFFF00"/>
                            </a:solidFill>
                            <a:latin typeface="Cambria Math" panose="02040503050406030204" pitchFamily="18" charset="0"/>
                          </a:rPr>
                        </m:ctrlPr>
                      </m:sSubPr>
                      <m:e>
                        <m:r>
                          <a:rPr lang="el-GR" sz="2800" i="1" dirty="0">
                            <a:solidFill>
                              <a:srgbClr val="FFFF00"/>
                            </a:solidFill>
                            <a:latin typeface="Cambria Math" panose="02040503050406030204" pitchFamily="18" charset="0"/>
                          </a:rPr>
                          <m:t>𝜏</m:t>
                        </m:r>
                      </m:e>
                      <m:sub>
                        <m:r>
                          <a:rPr lang="en-US" sz="2800" b="0" i="1" dirty="0" smtClean="0">
                            <a:solidFill>
                              <a:srgbClr val="FFFF00"/>
                            </a:solidFill>
                            <a:latin typeface="Cambria Math" panose="02040503050406030204" pitchFamily="18" charset="0"/>
                          </a:rPr>
                          <m:t>𝑓</m:t>
                        </m:r>
                      </m:sub>
                    </m:sSub>
                  </m:oMath>
                </a14:m>
                <a:r>
                  <a:rPr lang="en-US" sz="2800" dirty="0">
                    <a:solidFill>
                      <a:srgbClr val="00B050"/>
                    </a:solidFill>
                  </a:rPr>
                  <a:t> </a:t>
                </a:r>
                <a:r>
                  <a:rPr lang="el-GR" sz="2800" dirty="0"/>
                  <a:t>➔ </a:t>
                </a:r>
                <a:r>
                  <a:rPr lang="en-US" sz="2800" dirty="0"/>
                  <a:t>keep API that </a:t>
                </a:r>
                <a14:m>
                  <m:oMath xmlns:m="http://schemas.openxmlformats.org/officeDocument/2006/math">
                    <m:sSubSup>
                      <m:sSubSupPr>
                        <m:ctrlPr>
                          <a:rPr lang="en-US" sz="2800" i="1" smtClean="0">
                            <a:solidFill>
                              <a:srgbClr val="00B0F0"/>
                            </a:solidFill>
                            <a:latin typeface="Cambria Math" panose="02040503050406030204" pitchFamily="18" charset="0"/>
                          </a:rPr>
                        </m:ctrlPr>
                      </m:sSubSupPr>
                      <m:e>
                        <m:r>
                          <a:rPr lang="en-US" sz="2800" i="1">
                            <a:solidFill>
                              <a:srgbClr val="00B0F0"/>
                            </a:solidFill>
                            <a:latin typeface="Cambria Math" panose="02040503050406030204" pitchFamily="18" charset="0"/>
                          </a:rPr>
                          <m:t>𝐿</m:t>
                        </m:r>
                      </m:e>
                      <m:sub>
                        <m:r>
                          <a:rPr lang="en-US" sz="2800" i="1">
                            <a:solidFill>
                              <a:srgbClr val="00B0F0"/>
                            </a:solidFill>
                            <a:latin typeface="Cambria Math" panose="02040503050406030204" pitchFamily="18" charset="0"/>
                          </a:rPr>
                          <m:t>𝑖</m:t>
                        </m:r>
                      </m:sub>
                      <m:sup>
                        <m:r>
                          <a:rPr lang="en-US" sz="2800" b="0" i="1" smtClean="0">
                            <a:solidFill>
                              <a:srgbClr val="00B0F0"/>
                            </a:solidFill>
                            <a:latin typeface="Cambria Math" panose="02040503050406030204" pitchFamily="18" charset="0"/>
                          </a:rPr>
                          <m:t>−</m:t>
                        </m:r>
                      </m:sup>
                    </m:sSubSup>
                    <m:sSubSup>
                      <m:sSubSupPr>
                        <m:ctrlPr>
                          <a:rPr lang="en-US" sz="2800" i="1">
                            <a:solidFill>
                              <a:srgbClr val="00B0F0"/>
                            </a:solidFill>
                            <a:latin typeface="Cambria Math" panose="02040503050406030204" pitchFamily="18" charset="0"/>
                          </a:rPr>
                        </m:ctrlPr>
                      </m:sSubSupPr>
                      <m:e>
                        <m:r>
                          <a:rPr lang="en-US" sz="2800" b="0" i="1" smtClean="0">
                            <a:solidFill>
                              <a:srgbClr val="00B0F0"/>
                            </a:solidFill>
                            <a:latin typeface="Cambria Math" panose="02040503050406030204" pitchFamily="18" charset="0"/>
                          </a:rPr>
                          <m:t>−</m:t>
                        </m:r>
                        <m:r>
                          <a:rPr lang="en-US" sz="2800" i="1">
                            <a:solidFill>
                              <a:srgbClr val="00B0F0"/>
                            </a:solidFill>
                            <a:latin typeface="Cambria Math" panose="02040503050406030204" pitchFamily="18" charset="0"/>
                          </a:rPr>
                          <m:t>𝐿</m:t>
                        </m:r>
                      </m:e>
                      <m:sub>
                        <m:r>
                          <a:rPr lang="en-US" sz="2800" i="1">
                            <a:solidFill>
                              <a:srgbClr val="00B0F0"/>
                            </a:solidFill>
                            <a:latin typeface="Cambria Math" panose="02040503050406030204" pitchFamily="18" charset="0"/>
                          </a:rPr>
                          <m:t>𝑖</m:t>
                        </m:r>
                      </m:sub>
                      <m:sup>
                        <m:r>
                          <a:rPr lang="en-US" sz="2800" b="0" i="1" smtClean="0">
                            <a:solidFill>
                              <a:srgbClr val="00B0F0"/>
                            </a:solidFill>
                            <a:latin typeface="Cambria Math" panose="02040503050406030204" pitchFamily="18" charset="0"/>
                          </a:rPr>
                          <m:t>+</m:t>
                        </m:r>
                      </m:sup>
                    </m:sSubSup>
                    <m:r>
                      <a:rPr lang="en-US" sz="2800" i="1" smtClean="0">
                        <a:solidFill>
                          <a:srgbClr val="00B0F0"/>
                        </a:solidFill>
                        <a:latin typeface="Cambria Math" panose="02040503050406030204" pitchFamily="18" charset="0"/>
                        <a:ea typeface="Cambria Math" panose="02040503050406030204" pitchFamily="18" charset="0"/>
                      </a:rPr>
                      <m:t>≥</m:t>
                    </m:r>
                    <m:sSub>
                      <m:sSubPr>
                        <m:ctrlPr>
                          <a:rPr lang="el-GR" sz="2800" i="1" dirty="0">
                            <a:solidFill>
                              <a:srgbClr val="00B0F0"/>
                            </a:solidFill>
                            <a:latin typeface="Cambria Math" panose="02040503050406030204" pitchFamily="18" charset="0"/>
                          </a:rPr>
                        </m:ctrlPr>
                      </m:sSubPr>
                      <m:e>
                        <m:r>
                          <a:rPr lang="el-GR" sz="2800" i="1" dirty="0">
                            <a:solidFill>
                              <a:srgbClr val="00B0F0"/>
                            </a:solidFill>
                            <a:latin typeface="Cambria Math" panose="02040503050406030204" pitchFamily="18" charset="0"/>
                          </a:rPr>
                          <m:t>𝜏</m:t>
                        </m:r>
                      </m:e>
                      <m:sub>
                        <m:r>
                          <a:rPr lang="en-US" sz="2800" i="1" dirty="0">
                            <a:solidFill>
                              <a:srgbClr val="00B0F0"/>
                            </a:solidFill>
                            <a:latin typeface="Cambria Math" panose="02040503050406030204" pitchFamily="18" charset="0"/>
                          </a:rPr>
                          <m:t>𝑓</m:t>
                        </m:r>
                      </m:sub>
                    </m:sSub>
                  </m:oMath>
                </a14:m>
                <a:endParaRPr lang="en-US" sz="2800"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608358" y="2327431"/>
                <a:ext cx="11293311" cy="3821253"/>
              </a:xfrm>
              <a:prstGeom prst="rect">
                <a:avLst/>
              </a:prstGeom>
              <a:blipFill>
                <a:blip r:embed="rId3"/>
                <a:stretch>
                  <a:fillRect l="-1080" t="-478" b="-3509"/>
                </a:stretch>
              </a:blipFill>
            </p:spPr>
            <p:txBody>
              <a:bodyPr/>
              <a:lstStyle/>
              <a:p>
                <a:r>
                  <a:rPr lang="vi-VN">
                    <a:noFill/>
                  </a:rPr>
                  <a:t> </a:t>
                </a:r>
              </a:p>
            </p:txBody>
          </p:sp>
        </mc:Fallback>
      </mc:AlternateContent>
      <p:grpSp>
        <p:nvGrpSpPr>
          <p:cNvPr id="5" name="Group 4"/>
          <p:cNvGrpSpPr/>
          <p:nvPr/>
        </p:nvGrpSpPr>
        <p:grpSpPr>
          <a:xfrm>
            <a:off x="6700682" y="1511857"/>
            <a:ext cx="5005764" cy="724467"/>
            <a:chOff x="100748" y="1868561"/>
            <a:chExt cx="5005764" cy="724467"/>
          </a:xfrm>
        </p:grpSpPr>
        <p:sp>
          <p:nvSpPr>
            <p:cNvPr id="7" name="Rectangle: Rounded Corners 6"/>
            <p:cNvSpPr/>
            <p:nvPr/>
          </p:nvSpPr>
          <p:spPr>
            <a:xfrm>
              <a:off x="100748" y="1959668"/>
              <a:ext cx="128016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dirty="0"/>
                <a:t>Sampling API Calls</a:t>
              </a:r>
            </a:p>
          </p:txBody>
        </p:sp>
        <p:cxnSp>
          <p:nvCxnSpPr>
            <p:cNvPr id="8" name="Straight Arrow Connector 7"/>
            <p:cNvCxnSpPr/>
            <p:nvPr/>
          </p:nvCxnSpPr>
          <p:spPr>
            <a:xfrm>
              <a:off x="1464285" y="223398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p:cNvSpPr/>
            <p:nvPr/>
          </p:nvSpPr>
          <p:spPr>
            <a:xfrm>
              <a:off x="1913422" y="1959668"/>
              <a:ext cx="128016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a:t>Executing API Calls</a:t>
              </a:r>
            </a:p>
          </p:txBody>
        </p:sp>
        <p:cxnSp>
          <p:nvCxnSpPr>
            <p:cNvPr id="10" name="Straight Arrow Connector 9"/>
            <p:cNvCxnSpPr/>
            <p:nvPr/>
          </p:nvCxnSpPr>
          <p:spPr>
            <a:xfrm>
              <a:off x="3284884" y="2256278"/>
              <a:ext cx="3657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Rounded Corners 10"/>
            <p:cNvSpPr/>
            <p:nvPr/>
          </p:nvSpPr>
          <p:spPr>
            <a:xfrm>
              <a:off x="3741946" y="1959668"/>
              <a:ext cx="1280160" cy="5486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dirty="0"/>
                <a:t>Filtering API Calls</a:t>
              </a:r>
            </a:p>
          </p:txBody>
        </p:sp>
        <p:sp>
          <p:nvSpPr>
            <p:cNvPr id="12" name="Rectangle: Rounded Corners 11"/>
            <p:cNvSpPr/>
            <p:nvPr/>
          </p:nvSpPr>
          <p:spPr>
            <a:xfrm>
              <a:off x="3650643" y="1868561"/>
              <a:ext cx="1455869" cy="7244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77805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arn(inVertical)">
                                      <p:cBhvr>
                                        <p:cTn id="7" dur="500"/>
                                        <p:tgtEl>
                                          <p:spTgt spid="6">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barn(inVertical)">
                                      <p:cBhvr>
                                        <p:cTn id="10" dur="500"/>
                                        <p:tgtEl>
                                          <p:spTgt spid="6">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barn(inVertical)">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barn(inVertical)">
                                      <p:cBhvr>
                                        <p:cTn id="1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Model </a:t>
            </a:r>
            <a:r>
              <a:rPr lang="en-US" sz="4000" dirty="0" err="1"/>
              <a:t>Finetuning</a:t>
            </a:r>
            <a:endParaRPr lang="en-US" sz="4000" dirty="0"/>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80767" y="2506130"/>
                <a:ext cx="11293311" cy="31122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LM Dataset </a:t>
                </a:r>
                <a:r>
                  <a:rPr lang="en-US" sz="2800" dirty="0">
                    <a:solidFill>
                      <a:srgbClr val="92D050"/>
                    </a:solidFill>
                  </a:rPr>
                  <a:t>C </a:t>
                </a:r>
                <a14:m>
                  <m:oMath xmlns:m="http://schemas.openxmlformats.org/officeDocument/2006/math">
                    <m:r>
                      <m:rPr>
                        <m:nor/>
                      </m:rPr>
                      <a:rPr lang="el-GR" sz="2800" dirty="0"/>
                      <m:t>➔</m:t>
                    </m:r>
                    <m:r>
                      <a:rPr lang="el-GR" sz="2800" i="1" dirty="0">
                        <a:latin typeface="Cambria Math" panose="02040503050406030204" pitchFamily="18" charset="0"/>
                      </a:rPr>
                      <m:t> </m:t>
                    </m:r>
                  </m:oMath>
                </a14:m>
                <a:r>
                  <a:rPr lang="en-US" sz="2800" dirty="0"/>
                  <a:t>LM Dataset with API Calls </a:t>
                </a:r>
                <a:r>
                  <a:rPr lang="en-US" sz="2800" dirty="0">
                    <a:solidFill>
                      <a:srgbClr val="92D050"/>
                    </a:solidFill>
                  </a:rPr>
                  <a:t>C*</a:t>
                </a:r>
                <a:r>
                  <a:rPr lang="en-US" sz="2800" i="1" dirty="0">
                    <a:solidFill>
                      <a:srgbClr val="92D050"/>
                    </a:solidFill>
                  </a:rPr>
                  <a:t> </a:t>
                </a:r>
              </a:p>
              <a:p>
                <a:r>
                  <a:rPr lang="en-US" sz="2800" dirty="0"/>
                  <a:t>Original input </a:t>
                </a:r>
                <a14:m>
                  <m:oMath xmlns:m="http://schemas.openxmlformats.org/officeDocument/2006/math">
                    <m:r>
                      <a:rPr lang="en-US" sz="2800" i="1">
                        <a:solidFill>
                          <a:srgbClr val="FF0000"/>
                        </a:solidFill>
                        <a:latin typeface="Cambria Math" panose="02040503050406030204" pitchFamily="18" charset="0"/>
                      </a:rPr>
                      <m:t>𝑥</m:t>
                    </m:r>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1</m:t>
                        </m:r>
                      </m:sub>
                    </m:sSub>
                    <m:r>
                      <a:rPr lang="en-US" sz="2800" i="1">
                        <a:solidFill>
                          <a:srgbClr val="FF0000"/>
                        </a:solidFill>
                        <a:latin typeface="Cambria Math" panose="02040503050406030204" pitchFamily="18" charset="0"/>
                      </a:rPr>
                      <m:t>,…, </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𝑥</m:t>
                        </m:r>
                      </m:e>
                      <m:sub>
                        <m:r>
                          <a:rPr lang="en-US" sz="2800" i="1">
                            <a:solidFill>
                              <a:srgbClr val="FF0000"/>
                            </a:solidFill>
                            <a:latin typeface="Cambria Math" panose="02040503050406030204" pitchFamily="18" charset="0"/>
                          </a:rPr>
                          <m:t>𝑛</m:t>
                        </m:r>
                      </m:sub>
                    </m:sSub>
                    <m:r>
                      <m:rPr>
                        <m:nor/>
                      </m:rPr>
                      <a:rPr lang="el-GR" sz="2800" dirty="0"/>
                      <m:t>➔</m:t>
                    </m:r>
                  </m:oMath>
                </a14:m>
                <a:r>
                  <a:rPr lang="vi-VN" sz="2800" dirty="0"/>
                  <a:t> </a:t>
                </a:r>
                <a:r>
                  <a:rPr lang="en-US" sz="2800" dirty="0"/>
                  <a:t>new input </a:t>
                </a:r>
                <a14:m>
                  <m:oMath xmlns:m="http://schemas.openxmlformats.org/officeDocument/2006/math">
                    <m:sSup>
                      <m:sSupPr>
                        <m:ctrlPr>
                          <a:rPr lang="en-US" sz="2800" i="1" smtClean="0">
                            <a:solidFill>
                              <a:srgbClr val="FFFF00"/>
                            </a:solidFill>
                            <a:latin typeface="Cambria Math" panose="02040503050406030204" pitchFamily="18" charset="0"/>
                          </a:rPr>
                        </m:ctrlPr>
                      </m:sSupPr>
                      <m:e>
                        <m:r>
                          <a:rPr lang="en-US" sz="2800" b="0" i="1" smtClean="0">
                            <a:solidFill>
                              <a:srgbClr val="FFFF00"/>
                            </a:solidFill>
                            <a:latin typeface="Cambria Math" panose="02040503050406030204" pitchFamily="18" charset="0"/>
                          </a:rPr>
                          <m:t>𝑥</m:t>
                        </m:r>
                      </m:e>
                      <m:sup>
                        <m:r>
                          <a:rPr lang="en-US" sz="2800" b="0" i="1" smtClean="0">
                            <a:solidFill>
                              <a:srgbClr val="FFFF00"/>
                            </a:solidFill>
                            <a:latin typeface="Cambria Math" panose="02040503050406030204" pitchFamily="18" charset="0"/>
                          </a:rPr>
                          <m:t>∗</m:t>
                        </m:r>
                      </m:sup>
                    </m:sSup>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𝑥</m:t>
                        </m:r>
                      </m:e>
                      <m:sub>
                        <m:r>
                          <a:rPr lang="en-US" sz="2800" i="1">
                            <a:solidFill>
                              <a:srgbClr val="FFFF00"/>
                            </a:solidFill>
                            <a:latin typeface="Cambria Math" panose="02040503050406030204" pitchFamily="18" charset="0"/>
                          </a:rPr>
                          <m:t>1</m:t>
                        </m:r>
                        <m:r>
                          <a:rPr lang="en-US" sz="2800" b="0" i="1" smtClean="0">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𝑖</m:t>
                        </m:r>
                        <m:r>
                          <a:rPr lang="en-US" sz="2800" b="0" i="1" smtClean="0">
                            <a:solidFill>
                              <a:srgbClr val="FFFF00"/>
                            </a:solidFill>
                            <a:latin typeface="Cambria Math" panose="02040503050406030204" pitchFamily="18" charset="0"/>
                          </a:rPr>
                          <m:t>−1</m:t>
                        </m:r>
                      </m:sub>
                    </m:sSub>
                    <m:r>
                      <a:rPr lang="en-US" sz="2800" i="1">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𝑒</m:t>
                    </m:r>
                    <m:d>
                      <m:dPr>
                        <m:ctrlPr>
                          <a:rPr lang="en-US" sz="2800" b="0" i="1" smtClean="0">
                            <a:solidFill>
                              <a:srgbClr val="FFFF00"/>
                            </a:solidFill>
                            <a:latin typeface="Cambria Math" panose="02040503050406030204" pitchFamily="18" charset="0"/>
                          </a:rPr>
                        </m:ctrlPr>
                      </m:dPr>
                      <m:e>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𝑐</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𝑟</m:t>
                            </m:r>
                          </m:e>
                          <m:sub>
                            <m:r>
                              <a:rPr lang="en-US" sz="2800" b="0" i="1" smtClean="0">
                                <a:solidFill>
                                  <a:srgbClr val="FFFF00"/>
                                </a:solidFill>
                                <a:latin typeface="Cambria Math" panose="02040503050406030204" pitchFamily="18" charset="0"/>
                              </a:rPr>
                              <m:t>𝑖</m:t>
                            </m:r>
                          </m:sub>
                        </m:sSub>
                      </m:e>
                    </m:d>
                    <m:r>
                      <a:rPr lang="en-US" sz="2800" b="0" i="1" smtClean="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𝑥</m:t>
                        </m:r>
                      </m:e>
                      <m:sub>
                        <m:r>
                          <a:rPr lang="en-US" sz="2800" b="0" i="1" smtClean="0">
                            <a:solidFill>
                              <a:srgbClr val="FFFF00"/>
                            </a:solidFill>
                            <a:latin typeface="Cambria Math" panose="02040503050406030204" pitchFamily="18" charset="0"/>
                          </a:rPr>
                          <m:t>𝑖</m:t>
                        </m:r>
                        <m:r>
                          <a:rPr lang="en-US" sz="2800" b="0" i="1" smtClean="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𝑛</m:t>
                        </m:r>
                      </m:sub>
                    </m:sSub>
                  </m:oMath>
                </a14:m>
                <a:endParaRPr lang="en-US" sz="2800" dirty="0"/>
              </a:p>
              <a:p>
                <a:r>
                  <a:rPr lang="en-US" sz="2800" dirty="0" err="1"/>
                  <a:t>Finetune</a:t>
                </a:r>
                <a:r>
                  <a:rPr lang="en-US" sz="2800" dirty="0"/>
                  <a:t> M on C*, then based on its feedback </a:t>
                </a:r>
                <a14:m>
                  <m:oMath xmlns:m="http://schemas.openxmlformats.org/officeDocument/2006/math">
                    <m:r>
                      <a:rPr lang="en-US" sz="2800" i="1">
                        <a:solidFill>
                          <a:srgbClr val="FFFF00"/>
                        </a:solidFill>
                        <a:latin typeface="Cambria Math" panose="02040503050406030204" pitchFamily="18" charset="0"/>
                      </a:rPr>
                      <m:t>𝑒</m:t>
                    </m:r>
                    <m:d>
                      <m:dPr>
                        <m:ctrlPr>
                          <a:rPr lang="en-US" sz="2800" i="1">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𝑟</m:t>
                            </m:r>
                          </m:e>
                          <m:sub>
                            <m:r>
                              <a:rPr lang="en-US" sz="2800" i="1">
                                <a:solidFill>
                                  <a:srgbClr val="FFFF00"/>
                                </a:solidFill>
                                <a:latin typeface="Cambria Math" panose="02040503050406030204" pitchFamily="18" charset="0"/>
                              </a:rPr>
                              <m:t>𝑖</m:t>
                            </m:r>
                          </m:sub>
                        </m:sSub>
                      </m:e>
                    </m:d>
                  </m:oMath>
                </a14:m>
                <a:r>
                  <a:rPr lang="en-US" sz="2800" dirty="0"/>
                  <a:t>, M will learn to decide when and how to use which tool can help predict future tokens.</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80767" y="2506130"/>
                <a:ext cx="11293311" cy="3112245"/>
              </a:xfrm>
              <a:prstGeom prst="rect">
                <a:avLst/>
              </a:prstGeom>
              <a:blipFill>
                <a:blip r:embed="rId2"/>
                <a:stretch>
                  <a:fillRect l="-1080" t="-1174" r="-1080"/>
                </a:stretch>
              </a:blipFill>
            </p:spPr>
            <p:txBody>
              <a:bodyPr/>
              <a:lstStyle/>
              <a:p>
                <a:r>
                  <a:rPr lang="vi-VN">
                    <a:noFill/>
                  </a:rPr>
                  <a:t> </a:t>
                </a:r>
              </a:p>
            </p:txBody>
          </p:sp>
        </mc:Fallback>
      </mc:AlternateContent>
    </p:spTree>
    <p:extLst>
      <p:ext uri="{BB962C8B-B14F-4D97-AF65-F5344CB8AC3E}">
        <p14:creationId xmlns:p14="http://schemas.microsoft.com/office/powerpoint/2010/main" val="212120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Inference</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04478" y="2187154"/>
                <a:ext cx="11293311" cy="31122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just"/>
                <a14:m>
                  <m:oMath xmlns:m="http://schemas.openxmlformats.org/officeDocument/2006/math">
                    <m:sSup>
                      <m:sSupPr>
                        <m:ctrlPr>
                          <a:rPr lang="en-US" sz="2800" i="1" smtClean="0">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𝑥</m:t>
                        </m:r>
                      </m:e>
                      <m:sup>
                        <m:r>
                          <a:rPr lang="en-US" sz="2800" i="1">
                            <a:solidFill>
                              <a:srgbClr val="FFFF00"/>
                            </a:solidFill>
                            <a:latin typeface="Cambria Math" panose="02040503050406030204" pitchFamily="18" charset="0"/>
                          </a:rPr>
                          <m:t>∗</m:t>
                        </m:r>
                      </m:sup>
                    </m:sSup>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𝑥</m:t>
                        </m:r>
                      </m:e>
                      <m:sub>
                        <m:r>
                          <a:rPr lang="en-US" sz="2800" i="1">
                            <a:solidFill>
                              <a:srgbClr val="FFFF00"/>
                            </a:solidFill>
                            <a:latin typeface="Cambria Math" panose="02040503050406030204" pitchFamily="18" charset="0"/>
                          </a:rPr>
                          <m:t>1:</m:t>
                        </m:r>
                        <m:r>
                          <a:rPr lang="en-US" sz="2800" i="1">
                            <a:solidFill>
                              <a:srgbClr val="FFFF00"/>
                            </a:solidFill>
                            <a:latin typeface="Cambria Math" panose="02040503050406030204" pitchFamily="18" charset="0"/>
                          </a:rPr>
                          <m:t>𝑖</m:t>
                        </m:r>
                        <m:r>
                          <a:rPr lang="en-US" sz="2800" i="1">
                            <a:solidFill>
                              <a:srgbClr val="FFFF00"/>
                            </a:solidFill>
                            <a:latin typeface="Cambria Math" panose="02040503050406030204" pitchFamily="18" charset="0"/>
                          </a:rPr>
                          <m:t>−1</m:t>
                        </m:r>
                      </m:sub>
                    </m:sSub>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𝑒</m:t>
                    </m:r>
                    <m:d>
                      <m:dPr>
                        <m:ctrlPr>
                          <a:rPr lang="en-US" sz="2800" i="1">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𝑟</m:t>
                            </m:r>
                          </m:e>
                          <m:sub>
                            <m:r>
                              <a:rPr lang="en-US" sz="2800" i="1">
                                <a:solidFill>
                                  <a:srgbClr val="FFFF00"/>
                                </a:solidFill>
                                <a:latin typeface="Cambria Math" panose="02040503050406030204" pitchFamily="18" charset="0"/>
                              </a:rPr>
                              <m:t>𝑖</m:t>
                            </m:r>
                          </m:sub>
                        </m:sSub>
                      </m:e>
                    </m:d>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𝑥</m:t>
                        </m:r>
                      </m:e>
                      <m:sub>
                        <m:r>
                          <a:rPr lang="en-US" sz="2800" b="0" i="1" smtClean="0">
                            <a:solidFill>
                              <a:srgbClr val="FFFF00"/>
                            </a:solidFill>
                            <a:latin typeface="Cambria Math" panose="02040503050406030204" pitchFamily="18" charset="0"/>
                          </a:rPr>
                          <m:t>𝑖</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𝑛</m:t>
                        </m:r>
                      </m:sub>
                    </m:sSub>
                    <m:r>
                      <a:rPr lang="vi-VN" sz="2800" b="0" i="1" smtClean="0">
                        <a:solidFill>
                          <a:srgbClr val="FFFF00"/>
                        </a:solidFill>
                        <a:latin typeface="Cambria Math" panose="02040503050406030204" pitchFamily="18" charset="0"/>
                      </a:rPr>
                      <m:t> </m:t>
                    </m:r>
                  </m:oMath>
                </a14:m>
                <a:endParaRPr lang="vi-VN" sz="2800" b="0" i="1" dirty="0">
                  <a:solidFill>
                    <a:srgbClr val="FFFF00"/>
                  </a:solidFill>
                  <a:latin typeface="Cambria Math" panose="02040503050406030204" pitchFamily="18" charset="0"/>
                </a:endParaRPr>
              </a:p>
              <a:p>
                <a:pPr algn="just"/>
                <a14:m>
                  <m:oMath xmlns:m="http://schemas.openxmlformats.org/officeDocument/2006/math">
                    <m:sSub>
                      <m:sSubPr>
                        <m:ctrlPr>
                          <a:rPr lang="vi-VN" sz="2800" i="1" smtClean="0">
                            <a:solidFill>
                              <a:srgbClr val="FFFF00"/>
                            </a:solidFill>
                            <a:latin typeface="Cambria Math" panose="02040503050406030204" pitchFamily="18" charset="0"/>
                          </a:rPr>
                        </m:ctrlPr>
                      </m:sSubPr>
                      <m:e>
                        <m:r>
                          <a:rPr lang="vi-VN" sz="2800" i="1">
                            <a:solidFill>
                              <a:srgbClr val="FFFF00"/>
                            </a:solidFill>
                            <a:latin typeface="Cambria Math" panose="02040503050406030204" pitchFamily="18" charset="0"/>
                          </a:rPr>
                          <m:t>𝑒</m:t>
                        </m:r>
                        <m:d>
                          <m:dPr>
                            <m:ctrlPr>
                              <a:rPr lang="vi-VN" sz="2800" i="1">
                                <a:solidFill>
                                  <a:srgbClr val="FFFF00"/>
                                </a:solidFill>
                                <a:latin typeface="Cambria Math" panose="02040503050406030204" pitchFamily="18" charset="0"/>
                              </a:rPr>
                            </m:ctrlPr>
                          </m:dPr>
                          <m:e>
                            <m:r>
                              <a:rPr lang="vi-VN" sz="2800" i="1">
                                <a:solidFill>
                                  <a:srgbClr val="FFFF00"/>
                                </a:solidFill>
                                <a:latin typeface="Cambria Math" panose="02040503050406030204" pitchFamily="18" charset="0"/>
                              </a:rPr>
                              <m:t>𝑐</m:t>
                            </m:r>
                            <m:r>
                              <a:rPr lang="vi-VN" sz="2800" i="1">
                                <a:solidFill>
                                  <a:srgbClr val="FFFF00"/>
                                </a:solidFill>
                                <a:latin typeface="Cambria Math" panose="02040503050406030204" pitchFamily="18" charset="0"/>
                              </a:rPr>
                              <m:t>,</m:t>
                            </m:r>
                            <m:r>
                              <a:rPr lang="vi-VN" sz="2800" i="1">
                                <a:solidFill>
                                  <a:srgbClr val="FFFF00"/>
                                </a:solidFill>
                                <a:latin typeface="Cambria Math" panose="02040503050406030204" pitchFamily="18" charset="0"/>
                              </a:rPr>
                              <m:t>𝑟</m:t>
                            </m:r>
                          </m:e>
                        </m:d>
                        <m:r>
                          <a:rPr lang="vi-VN" sz="2800" i="1">
                            <a:solidFill>
                              <a:srgbClr val="FFFF00"/>
                            </a:solidFill>
                            <a:latin typeface="Cambria Math" panose="02040503050406030204" pitchFamily="18" charset="0"/>
                          </a:rPr>
                          <m:t>=</m:t>
                        </m:r>
                        <m:r>
                          <a:rPr lang="vi-VN" sz="2800" b="0" i="1" smtClean="0">
                            <a:solidFill>
                              <a:srgbClr val="FFFF00"/>
                            </a:solidFill>
                            <a:latin typeface="Cambria Math" panose="02040503050406030204" pitchFamily="18" charset="0"/>
                          </a:rPr>
                          <m:t> </m:t>
                        </m:r>
                        <m:r>
                          <a:rPr lang="vi-VN" sz="2800" i="1">
                            <a:solidFill>
                              <a:srgbClr val="FFFF00"/>
                            </a:solidFill>
                            <a:latin typeface="Cambria Math" panose="02040503050406030204" pitchFamily="18" charset="0"/>
                          </a:rPr>
                          <m:t>&lt;</m:t>
                        </m:r>
                        <m:r>
                          <a:rPr lang="vi-VN" sz="2800" i="1">
                            <a:solidFill>
                              <a:srgbClr val="FFFF00"/>
                            </a:solidFill>
                            <a:latin typeface="Cambria Math" panose="02040503050406030204" pitchFamily="18" charset="0"/>
                          </a:rPr>
                          <m:t>𝐴𝑃𝐼</m:t>
                        </m:r>
                        <m:r>
                          <a:rPr lang="vi-VN" sz="2800" i="1">
                            <a:solidFill>
                              <a:srgbClr val="FFFF00"/>
                            </a:solidFill>
                            <a:latin typeface="Cambria Math" panose="02040503050406030204" pitchFamily="18" charset="0"/>
                          </a:rPr>
                          <m:t>&gt;</m:t>
                        </m:r>
                        <m:r>
                          <a:rPr lang="vi-VN" sz="2800" i="1">
                            <a:solidFill>
                              <a:srgbClr val="FFFF00"/>
                            </a:solidFill>
                            <a:latin typeface="Cambria Math" panose="02040503050406030204" pitchFamily="18" charset="0"/>
                          </a:rPr>
                          <m:t>𝑎</m:t>
                        </m:r>
                      </m:e>
                      <m:sub>
                        <m:r>
                          <a:rPr lang="vi-VN" sz="2800" i="1">
                            <a:solidFill>
                              <a:srgbClr val="FFFF00"/>
                            </a:solidFill>
                            <a:latin typeface="Cambria Math" panose="02040503050406030204" pitchFamily="18" charset="0"/>
                          </a:rPr>
                          <m:t>𝑐</m:t>
                        </m:r>
                      </m:sub>
                    </m:sSub>
                    <m:d>
                      <m:dPr>
                        <m:ctrlPr>
                          <a:rPr lang="vi-VN" sz="2800" i="1">
                            <a:solidFill>
                              <a:srgbClr val="FFFF00"/>
                            </a:solidFill>
                            <a:latin typeface="Cambria Math" panose="02040503050406030204" pitchFamily="18" charset="0"/>
                          </a:rPr>
                        </m:ctrlPr>
                      </m:dPr>
                      <m:e>
                        <m:sSub>
                          <m:sSubPr>
                            <m:ctrlPr>
                              <a:rPr lang="vi-VN" sz="2800" i="1">
                                <a:solidFill>
                                  <a:srgbClr val="FFFF00"/>
                                </a:solidFill>
                                <a:latin typeface="Cambria Math" panose="02040503050406030204" pitchFamily="18" charset="0"/>
                              </a:rPr>
                            </m:ctrlPr>
                          </m:sSubPr>
                          <m:e>
                            <m:r>
                              <a:rPr lang="vi-VN" sz="2800" i="1">
                                <a:solidFill>
                                  <a:srgbClr val="FFFF00"/>
                                </a:solidFill>
                                <a:latin typeface="Cambria Math" panose="02040503050406030204" pitchFamily="18" charset="0"/>
                              </a:rPr>
                              <m:t>𝑖</m:t>
                            </m:r>
                          </m:e>
                          <m:sub>
                            <m:r>
                              <a:rPr lang="vi-VN" sz="2800" i="1">
                                <a:solidFill>
                                  <a:srgbClr val="FFFF00"/>
                                </a:solidFill>
                                <a:latin typeface="Cambria Math" panose="02040503050406030204" pitchFamily="18" charset="0"/>
                              </a:rPr>
                              <m:t>𝑐</m:t>
                            </m:r>
                          </m:sub>
                        </m:sSub>
                      </m:e>
                    </m:d>
                    <m:r>
                      <a:rPr lang="vi-VN" sz="2800" i="1">
                        <a:solidFill>
                          <a:srgbClr val="FFFF00"/>
                        </a:solidFill>
                        <a:latin typeface="Cambria Math" panose="02040503050406030204" pitchFamily="18" charset="0"/>
                      </a:rPr>
                      <m:t>→</m:t>
                    </m:r>
                    <m:r>
                      <a:rPr lang="vi-VN" sz="2800" i="1">
                        <a:solidFill>
                          <a:srgbClr val="FFFF00"/>
                        </a:solidFill>
                        <a:latin typeface="Cambria Math" panose="02040503050406030204" pitchFamily="18" charset="0"/>
                      </a:rPr>
                      <m:t>𝑟</m:t>
                    </m:r>
                    <m:r>
                      <a:rPr lang="vi-VN" sz="2800" i="1">
                        <a:solidFill>
                          <a:srgbClr val="FFFF00"/>
                        </a:solidFill>
                        <a:latin typeface="Cambria Math" panose="02040503050406030204" pitchFamily="18" charset="0"/>
                      </a:rPr>
                      <m:t>&lt;/</m:t>
                    </m:r>
                    <m:r>
                      <a:rPr lang="vi-VN" sz="2800" i="1">
                        <a:solidFill>
                          <a:srgbClr val="FFFF00"/>
                        </a:solidFill>
                        <a:latin typeface="Cambria Math" panose="02040503050406030204" pitchFamily="18" charset="0"/>
                      </a:rPr>
                      <m:t>𝐴𝑃𝐼</m:t>
                    </m:r>
                    <m:r>
                      <a:rPr lang="vi-VN" sz="2800" i="1">
                        <a:solidFill>
                          <a:srgbClr val="FFFF00"/>
                        </a:solidFill>
                        <a:latin typeface="Cambria Math" panose="02040503050406030204" pitchFamily="18" charset="0"/>
                      </a:rPr>
                      <m:t>&gt;</m:t>
                    </m:r>
                  </m:oMath>
                </a14:m>
                <a:endParaRPr lang="vi-VN" sz="2800" dirty="0">
                  <a:solidFill>
                    <a:srgbClr val="FFFF00"/>
                  </a:solidFill>
                </a:endParaRPr>
              </a:p>
              <a:p>
                <a:pPr algn="just"/>
                <a:r>
                  <a:rPr lang="en-US" sz="2800" dirty="0" err="1"/>
                  <a:t>Finetuned</a:t>
                </a:r>
                <a:r>
                  <a:rPr lang="en-US" sz="2800" dirty="0"/>
                  <a:t> </a:t>
                </a:r>
                <a:r>
                  <a:rPr lang="en-US" sz="2800" dirty="0">
                    <a:solidFill>
                      <a:srgbClr val="92D050"/>
                    </a:solidFill>
                  </a:rPr>
                  <a:t>M</a:t>
                </a:r>
                <a:r>
                  <a:rPr lang="en-US" sz="2800" dirty="0"/>
                  <a:t> ➔ generated text </a:t>
                </a:r>
                <a:r>
                  <a:rPr lang="en-US" sz="2800" dirty="0">
                    <a:solidFill>
                      <a:srgbClr val="92D050"/>
                    </a:solidFill>
                  </a:rPr>
                  <a:t>t</a:t>
                </a:r>
                <a:r>
                  <a:rPr lang="en-US" sz="2800" dirty="0"/>
                  <a:t> ➔ </a:t>
                </a:r>
                <a:r>
                  <a:rPr lang="en-US" sz="2800" dirty="0">
                    <a:solidFill>
                      <a:srgbClr val="FF0000"/>
                    </a:solidFill>
                  </a:rPr>
                  <a:t>regular decoding</a:t>
                </a:r>
                <a:r>
                  <a:rPr lang="en-US" sz="2800" dirty="0"/>
                  <a:t>, when M produces the “</a:t>
                </a:r>
                <a:r>
                  <a:rPr lang="en-US" sz="2800" dirty="0">
                    <a:solidFill>
                      <a:srgbClr val="92D050"/>
                    </a:solidFill>
                  </a:rPr>
                  <a:t>→</a:t>
                </a:r>
                <a:r>
                  <a:rPr lang="en-US" sz="2800" dirty="0"/>
                  <a:t>” token ➔ </a:t>
                </a:r>
                <a:r>
                  <a:rPr lang="en-US" sz="2800" dirty="0">
                    <a:solidFill>
                      <a:srgbClr val="FF0000"/>
                    </a:solidFill>
                  </a:rPr>
                  <a:t>interrupt</a:t>
                </a:r>
                <a:r>
                  <a:rPr lang="en-US" sz="2800" dirty="0"/>
                  <a:t> decoding ➔ M produces </a:t>
                </a:r>
                <a:r>
                  <a:rPr lang="en-US" sz="2800" dirty="0">
                    <a:solidFill>
                      <a:srgbClr val="92D050"/>
                    </a:solidFill>
                  </a:rPr>
                  <a:t>&lt;/API&gt; </a:t>
                </a:r>
                <a:r>
                  <a:rPr lang="en-US" sz="2800" dirty="0"/>
                  <a:t>token ➔  </a:t>
                </a:r>
                <a:r>
                  <a:rPr lang="en-US" sz="2800" dirty="0">
                    <a:solidFill>
                      <a:srgbClr val="FF0000"/>
                    </a:solidFill>
                  </a:rPr>
                  <a:t>continue </a:t>
                </a:r>
                <a:r>
                  <a:rPr lang="en-US" sz="2800" dirty="0"/>
                  <a:t>decoding.</a:t>
                </a:r>
                <a:endParaRPr lang="vi-VN" sz="28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04478" y="2187154"/>
                <a:ext cx="11293311" cy="3112245"/>
              </a:xfrm>
              <a:prstGeom prst="rect">
                <a:avLst/>
              </a:prstGeom>
              <a:blipFill>
                <a:blip r:embed="rId2"/>
                <a:stretch>
                  <a:fillRect l="-1079" r="-1457"/>
                </a:stretch>
              </a:blipFill>
            </p:spPr>
            <p:txBody>
              <a:bodyPr/>
              <a:lstStyle/>
              <a:p>
                <a:r>
                  <a:rPr lang="vi-VN">
                    <a:noFill/>
                  </a:rPr>
                  <a:t> </a:t>
                </a:r>
              </a:p>
            </p:txBody>
          </p:sp>
        </mc:Fallback>
      </mc:AlternateContent>
    </p:spTree>
    <p:extLst>
      <p:ext uri="{BB962C8B-B14F-4D97-AF65-F5344CB8AC3E}">
        <p14:creationId xmlns:p14="http://schemas.microsoft.com/office/powerpoint/2010/main" val="258386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8863" y="292481"/>
            <a:ext cx="5486400" cy="5761136"/>
          </a:xfrm>
          <a:prstGeom prst="rect">
            <a:avLst/>
          </a:prstGeom>
        </p:spPr>
      </p:pic>
      <p:pic>
        <p:nvPicPr>
          <p:cNvPr id="6" name="Picture 5"/>
          <p:cNvPicPr>
            <a:picLocks noChangeAspect="1"/>
          </p:cNvPicPr>
          <p:nvPr/>
        </p:nvPicPr>
        <p:blipFill>
          <a:blip r:embed="rId3"/>
          <a:stretch>
            <a:fillRect/>
          </a:stretch>
        </p:blipFill>
        <p:spPr>
          <a:xfrm>
            <a:off x="6321055" y="1253645"/>
            <a:ext cx="5486400" cy="3838808"/>
          </a:xfrm>
          <a:prstGeom prst="rect">
            <a:avLst/>
          </a:prstGeom>
        </p:spPr>
      </p:pic>
      <p:sp>
        <p:nvSpPr>
          <p:cNvPr id="7" name="Rectangle 6"/>
          <p:cNvSpPr/>
          <p:nvPr/>
        </p:nvSpPr>
        <p:spPr>
          <a:xfrm>
            <a:off x="2541465" y="6053617"/>
            <a:ext cx="1402948" cy="369332"/>
          </a:xfrm>
          <a:prstGeom prst="rect">
            <a:avLst/>
          </a:prstGeom>
        </p:spPr>
        <p:txBody>
          <a:bodyPr wrap="none">
            <a:spAutoFit/>
          </a:bodyPr>
          <a:lstStyle/>
          <a:p>
            <a:r>
              <a:rPr lang="en-US" dirty="0"/>
              <a:t>Fine-tuning</a:t>
            </a:r>
            <a:endParaRPr lang="vi-VN" dirty="0"/>
          </a:p>
        </p:txBody>
      </p:sp>
      <p:sp>
        <p:nvSpPr>
          <p:cNvPr id="8" name="Rectangle 7"/>
          <p:cNvSpPr/>
          <p:nvPr/>
        </p:nvSpPr>
        <p:spPr>
          <a:xfrm>
            <a:off x="8464219" y="5092453"/>
            <a:ext cx="1200072" cy="369332"/>
          </a:xfrm>
          <a:prstGeom prst="rect">
            <a:avLst/>
          </a:prstGeom>
        </p:spPr>
        <p:txBody>
          <a:bodyPr wrap="none">
            <a:spAutoFit/>
          </a:bodyPr>
          <a:lstStyle/>
          <a:p>
            <a:r>
              <a:rPr lang="en-US" dirty="0"/>
              <a:t>Inference</a:t>
            </a:r>
          </a:p>
        </p:txBody>
      </p:sp>
    </p:spTree>
    <p:extLst>
      <p:ext uri="{BB962C8B-B14F-4D97-AF65-F5344CB8AC3E}">
        <p14:creationId xmlns:p14="http://schemas.microsoft.com/office/powerpoint/2010/main" val="156525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Tools</a:t>
            </a:r>
            <a:endParaRPr lang="vi-VN" sz="3600" dirty="0"/>
          </a:p>
        </p:txBody>
      </p:sp>
      <p:sp>
        <p:nvSpPr>
          <p:cNvPr id="6" name="Content Placeholder 2"/>
          <p:cNvSpPr txBox="1">
            <a:spLocks/>
          </p:cNvSpPr>
          <p:nvPr/>
        </p:nvSpPr>
        <p:spPr>
          <a:xfrm>
            <a:off x="762917" y="1422461"/>
            <a:ext cx="10576433" cy="494907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just"/>
            <a:r>
              <a:rPr lang="en-US" sz="1700" b="1" u="sng" dirty="0"/>
              <a:t>Question Answering</a:t>
            </a:r>
          </a:p>
          <a:p>
            <a:pPr lvl="1" algn="just"/>
            <a:r>
              <a:rPr lang="en-US" sz="1700" dirty="0"/>
              <a:t>QA system based on another LM - </a:t>
            </a:r>
            <a:r>
              <a:rPr lang="en-US" sz="1700" dirty="0">
                <a:solidFill>
                  <a:srgbClr val="FFFF00"/>
                </a:solidFill>
              </a:rPr>
              <a:t>Atlas  retrieval-augmented LM fine-tuned on Natural Questions</a:t>
            </a:r>
          </a:p>
          <a:p>
            <a:pPr algn="just"/>
            <a:r>
              <a:rPr lang="en-US" sz="1700" b="1" u="sng" dirty="0"/>
              <a:t>Calculator</a:t>
            </a:r>
          </a:p>
          <a:p>
            <a:pPr lvl="1" algn="just"/>
            <a:r>
              <a:rPr lang="en-US" sz="1700" dirty="0"/>
              <a:t>Simple numeric calculations -  </a:t>
            </a:r>
            <a:r>
              <a:rPr lang="en-US" sz="1700" dirty="0">
                <a:solidFill>
                  <a:srgbClr val="FFFF00"/>
                </a:solidFill>
              </a:rPr>
              <a:t>four operations, rounded to two decimal places</a:t>
            </a:r>
          </a:p>
          <a:p>
            <a:pPr algn="just"/>
            <a:r>
              <a:rPr lang="en-US" sz="1700" b="1" u="sng" dirty="0"/>
              <a:t>Wikipedia Search</a:t>
            </a:r>
          </a:p>
          <a:p>
            <a:pPr lvl="1" algn="just"/>
            <a:r>
              <a:rPr lang="en-US" sz="1700" dirty="0"/>
              <a:t>Search engine, given a search term, extract from comprehensive information and returns short text - </a:t>
            </a:r>
            <a:r>
              <a:rPr lang="en-US" sz="1700" dirty="0">
                <a:solidFill>
                  <a:srgbClr val="FFFF00"/>
                </a:solidFill>
              </a:rPr>
              <a:t>a BM25 retriever that indexes the Wikipedia dump from KILT</a:t>
            </a:r>
          </a:p>
          <a:p>
            <a:pPr algn="just"/>
            <a:r>
              <a:rPr lang="en-US" sz="1700" b="1" u="sng" dirty="0"/>
              <a:t>Machine Translation System</a:t>
            </a:r>
          </a:p>
          <a:p>
            <a:pPr lvl="1" algn="just"/>
            <a:r>
              <a:rPr lang="en-US" sz="1700" dirty="0"/>
              <a:t>Detect source language using the </a:t>
            </a:r>
            <a:r>
              <a:rPr lang="en-US" sz="1700" dirty="0">
                <a:solidFill>
                  <a:srgbClr val="FFFF00"/>
                </a:solidFill>
              </a:rPr>
              <a:t>fast-Text classifier, </a:t>
            </a:r>
            <a:r>
              <a:rPr lang="en-US" sz="1700" dirty="0"/>
              <a:t>translate into English from any language using multilingual machine translation model - </a:t>
            </a:r>
            <a:r>
              <a:rPr lang="en-US" sz="1700" dirty="0">
                <a:solidFill>
                  <a:srgbClr val="FFFF00"/>
                </a:solidFill>
              </a:rPr>
              <a:t>600M parameter NLLB</a:t>
            </a:r>
            <a:r>
              <a:rPr lang="en-US" sz="1700" dirty="0"/>
              <a:t> (200 languages) </a:t>
            </a:r>
            <a:endParaRPr lang="en-US" sz="1700" dirty="0">
              <a:solidFill>
                <a:srgbClr val="FFFF00"/>
              </a:solidFill>
            </a:endParaRPr>
          </a:p>
          <a:p>
            <a:pPr algn="just"/>
            <a:r>
              <a:rPr lang="en-US" sz="1700" b="1" u="sng" dirty="0"/>
              <a:t>Calendar</a:t>
            </a:r>
          </a:p>
          <a:p>
            <a:pPr lvl="1" algn="just"/>
            <a:r>
              <a:rPr lang="en-US" sz="1600" dirty="0">
                <a:solidFill>
                  <a:srgbClr val="FFFF00"/>
                </a:solidFill>
              </a:rPr>
              <a:t>Query, return the current date without taking any inputs</a:t>
            </a:r>
            <a:r>
              <a:rPr lang="en-US" sz="1600" dirty="0"/>
              <a:t>, provide temporal context for predictions that require some awareness of time</a:t>
            </a:r>
            <a:endParaRPr lang="en-US" sz="1500" dirty="0"/>
          </a:p>
        </p:txBody>
      </p:sp>
    </p:spTree>
    <p:extLst>
      <p:ext uri="{BB962C8B-B14F-4D97-AF65-F5344CB8AC3E}">
        <p14:creationId xmlns:p14="http://schemas.microsoft.com/office/powerpoint/2010/main" val="161734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17708"/>
            <a:ext cx="12192000" cy="3422583"/>
          </a:xfrm>
          <a:prstGeom prst="rect">
            <a:avLst/>
          </a:prstGeom>
        </p:spPr>
      </p:pic>
    </p:spTree>
    <p:extLst>
      <p:ext uri="{BB962C8B-B14F-4D97-AF65-F5344CB8AC3E}">
        <p14:creationId xmlns:p14="http://schemas.microsoft.com/office/powerpoint/2010/main" val="149489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80" y="2928594"/>
            <a:ext cx="10353761" cy="1326321"/>
          </a:xfrm>
        </p:spPr>
        <p:txBody>
          <a:bodyPr>
            <a:normAutofit/>
          </a:bodyPr>
          <a:lstStyle/>
          <a:p>
            <a:r>
              <a:rPr lang="en-US" sz="4000" dirty="0"/>
              <a:t>Experiments &amp; My comments</a:t>
            </a:r>
          </a:p>
        </p:txBody>
      </p:sp>
    </p:spTree>
    <p:extLst>
      <p:ext uri="{BB962C8B-B14F-4D97-AF65-F5344CB8AC3E}">
        <p14:creationId xmlns:p14="http://schemas.microsoft.com/office/powerpoint/2010/main" val="379494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72339" y="1539079"/>
            <a:ext cx="11346566" cy="3799744"/>
            <a:chOff x="342522" y="1429750"/>
            <a:chExt cx="11346566" cy="3799744"/>
          </a:xfrm>
        </p:grpSpPr>
        <p:sp>
          <p:nvSpPr>
            <p:cNvPr id="5" name="Rectangle: Rounded Corners 4"/>
            <p:cNvSpPr/>
            <p:nvPr/>
          </p:nvSpPr>
          <p:spPr>
            <a:xfrm>
              <a:off x="901237" y="4545682"/>
              <a:ext cx="1720384" cy="68381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vi-VN" sz="2400" dirty="0"/>
                <a:t>Finetuning </a:t>
              </a:r>
              <a:r>
                <a:rPr lang="vi-VN" sz="2400" b="1" dirty="0"/>
                <a:t>M </a:t>
              </a:r>
              <a:r>
                <a:rPr lang="vi-VN" sz="2400" dirty="0"/>
                <a:t>on </a:t>
              </a:r>
              <a:r>
                <a:rPr lang="vi-VN" sz="2400" b="1" dirty="0"/>
                <a:t>C*</a:t>
              </a:r>
            </a:p>
          </p:txBody>
        </p:sp>
        <mc:AlternateContent xmlns:mc="http://schemas.openxmlformats.org/markup-compatibility/2006" xmlns:a14="http://schemas.microsoft.com/office/drawing/2010/main">
          <mc:Choice Requires="a14">
            <p:sp>
              <p:nvSpPr>
                <p:cNvPr id="6" name="Rectangle: Rounded Corners 5"/>
                <p:cNvSpPr/>
                <p:nvPr/>
              </p:nvSpPr>
              <p:spPr>
                <a:xfrm>
                  <a:off x="7232981" y="1458245"/>
                  <a:ext cx="2087413" cy="83215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vi-VN" sz="2400" dirty="0">
                      <a:latin typeface="Arial (Body)"/>
                    </a:rPr>
                    <a:t>API call (</a:t>
                  </a:r>
                  <a:r>
                    <a:rPr lang="vi-VN" sz="2400" b="1" dirty="0">
                      <a:latin typeface="Arial (Body)"/>
                    </a:rPr>
                    <a:t>c</a:t>
                  </a:r>
                  <a:r>
                    <a:rPr lang="vi-VN" sz="2400" dirty="0">
                      <a:latin typeface="Arial (Body)"/>
                    </a:rPr>
                    <a:t>)</a:t>
                  </a:r>
                </a:p>
                <a:p>
                  <a:pPr algn="ctr"/>
                  <a14:m>
                    <m:oMath xmlns:m="http://schemas.openxmlformats.org/officeDocument/2006/math">
                      <m:sSub>
                        <m:sSubPr>
                          <m:ctrlPr>
                            <a:rPr lang="vi-VN" sz="2800" i="1" smtClean="0">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𝑐</m:t>
                          </m:r>
                          <m:r>
                            <a:rPr lang="vi-VN" sz="2800" b="0" i="1" smtClean="0">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𝑎</m:t>
                          </m:r>
                        </m:e>
                        <m:sub>
                          <m:r>
                            <a:rPr lang="vi-VN" sz="2800" b="0" i="1" smtClean="0">
                              <a:solidFill>
                                <a:srgbClr val="002060"/>
                              </a:solidFill>
                              <a:latin typeface="Cambria Math" panose="02040503050406030204" pitchFamily="18" charset="0"/>
                            </a:rPr>
                            <m:t>𝑐</m:t>
                          </m:r>
                        </m:sub>
                      </m:sSub>
                      <m:r>
                        <a:rPr lang="vi-VN" sz="2800" b="0" i="0" smtClean="0">
                          <a:solidFill>
                            <a:srgbClr val="002060"/>
                          </a:solidFill>
                          <a:latin typeface="Cambria Math" panose="02040503050406030204" pitchFamily="18" charset="0"/>
                        </a:rPr>
                        <m:t>,</m:t>
                      </m:r>
                    </m:oMath>
                  </a14:m>
                  <a:r>
                    <a:rPr lang="vi-VN" sz="2800" dirty="0">
                      <a:solidFill>
                        <a:srgbClr val="002060"/>
                      </a:solidFill>
                      <a:latin typeface="Arial (Body)"/>
                    </a:rPr>
                    <a:t> </a:t>
                  </a:r>
                  <a14:m>
                    <m:oMath xmlns:m="http://schemas.openxmlformats.org/officeDocument/2006/math">
                      <m:sSub>
                        <m:sSubPr>
                          <m:ctrlPr>
                            <a:rPr lang="vi-VN" sz="2800" i="1">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r>
                        <a:rPr lang="vi-VN" sz="2800" b="0" i="1" smtClean="0">
                          <a:solidFill>
                            <a:srgbClr val="002060"/>
                          </a:solidFill>
                          <a:latin typeface="Cambria Math" panose="02040503050406030204" pitchFamily="18" charset="0"/>
                        </a:rPr>
                        <m:t>)</m:t>
                      </m:r>
                    </m:oMath>
                  </a14:m>
                  <a:endParaRPr lang="vi-VN" sz="2800" dirty="0">
                    <a:solidFill>
                      <a:srgbClr val="002060"/>
                    </a:solidFill>
                    <a:latin typeface="Arial (Body)"/>
                  </a:endParaRPr>
                </a:p>
              </p:txBody>
            </p:sp>
          </mc:Choice>
          <mc:Fallback xmlns="">
            <p:sp>
              <p:nvSpPr>
                <p:cNvPr id="6" name="Rectangle: Rounded Corners 5"/>
                <p:cNvSpPr>
                  <a:spLocks noRot="1" noChangeAspect="1" noMove="1" noResize="1" noEditPoints="1" noAdjustHandles="1" noChangeArrowheads="1" noChangeShapeType="1" noTextEdit="1"/>
                </p:cNvSpPr>
                <p:nvPr/>
              </p:nvSpPr>
              <p:spPr>
                <a:xfrm>
                  <a:off x="7232981" y="1458245"/>
                  <a:ext cx="2087413" cy="832155"/>
                </a:xfrm>
                <a:prstGeom prst="roundRect">
                  <a:avLst/>
                </a:prstGeom>
                <a:blipFill>
                  <a:blip r:embed="rId3"/>
                  <a:stretch>
                    <a:fillRect t="-649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Rectangle: Rounded Corners 6"/>
                <p:cNvSpPr/>
                <p:nvPr/>
              </p:nvSpPr>
              <p:spPr>
                <a:xfrm>
                  <a:off x="5403729" y="2678566"/>
                  <a:ext cx="6285359" cy="1369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latin typeface="Arial (Body)"/>
                    </a:rPr>
                    <a:t>Linearized sequences of API (</a:t>
                  </a:r>
                  <a:r>
                    <a:rPr lang="en-US" sz="2400" b="1" dirty="0">
                      <a:latin typeface="Arial (Body)"/>
                    </a:rPr>
                    <a:t>e</a:t>
                  </a:r>
                  <a:r>
                    <a:rPr lang="en-US" sz="2400" dirty="0">
                      <a:latin typeface="Arial (Body)"/>
                    </a:rPr>
                    <a:t>)  </a:t>
                  </a:r>
                  <a:endParaRPr lang="vi-VN" sz="2400" dirty="0">
                    <a:latin typeface="Arial (Body)"/>
                  </a:endParaRPr>
                </a:p>
                <a:p>
                  <a:pPr algn="ctr"/>
                  <a14:m>
                    <m:oMathPara xmlns:m="http://schemas.openxmlformats.org/officeDocument/2006/math">
                      <m:oMathParaPr>
                        <m:jc m:val="centerGroup"/>
                      </m:oMathParaPr>
                      <m:oMath xmlns:m="http://schemas.openxmlformats.org/officeDocument/2006/math">
                        <m:sSub>
                          <m:sSubPr>
                            <m:ctrlPr>
                              <a:rPr lang="vi-VN" sz="2800" i="1" smtClean="0">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𝑒</m:t>
                            </m:r>
                            <m:d>
                              <m:dPr>
                                <m:ctrlPr>
                                  <a:rPr lang="vi-VN" sz="2800" b="0" i="1" smtClean="0">
                                    <a:solidFill>
                                      <a:srgbClr val="002060"/>
                                    </a:solidFill>
                                    <a:latin typeface="Cambria Math" panose="02040503050406030204" pitchFamily="18" charset="0"/>
                                  </a:rPr>
                                </m:ctrlPr>
                              </m:dPr>
                              <m:e>
                                <m:r>
                                  <a:rPr lang="vi-VN" sz="2800" b="0" i="1" smtClean="0">
                                    <a:solidFill>
                                      <a:srgbClr val="002060"/>
                                    </a:solidFill>
                                    <a:latin typeface="Cambria Math" panose="02040503050406030204" pitchFamily="18" charset="0"/>
                                  </a:rPr>
                                  <m:t>𝑐</m:t>
                                </m:r>
                              </m:e>
                            </m:d>
                            <m:r>
                              <a:rPr lang="vi-VN" sz="2800" b="0" i="1" smtClean="0">
                                <a:solidFill>
                                  <a:srgbClr val="002060"/>
                                </a:solidFill>
                                <a:latin typeface="Cambria Math" panose="02040503050406030204" pitchFamily="18" charset="0"/>
                              </a:rPr>
                              <m:t>= &lt;</m:t>
                            </m:r>
                            <m:r>
                              <a:rPr lang="vi-VN" sz="2800" b="0" i="1" smtClean="0">
                                <a:solidFill>
                                  <a:srgbClr val="002060"/>
                                </a:solidFill>
                                <a:latin typeface="Cambria Math" panose="02040503050406030204" pitchFamily="18" charset="0"/>
                              </a:rPr>
                              <m:t>𝐴𝑃𝐼</m:t>
                            </m:r>
                            <m:r>
                              <a:rPr lang="vi-VN" sz="2800" b="0" i="1" smtClean="0">
                                <a:solidFill>
                                  <a:srgbClr val="002060"/>
                                </a:solidFill>
                                <a:latin typeface="Cambria Math" panose="02040503050406030204" pitchFamily="18" charset="0"/>
                              </a:rPr>
                              <m:t>&gt;</m:t>
                            </m:r>
                            <m:r>
                              <a:rPr lang="vi-VN" sz="2800" b="0" i="1" smtClean="0">
                                <a:solidFill>
                                  <a:srgbClr val="002060"/>
                                </a:solidFill>
                                <a:latin typeface="Cambria Math" panose="02040503050406030204" pitchFamily="18" charset="0"/>
                              </a:rPr>
                              <m:t>𝑎</m:t>
                            </m:r>
                          </m:e>
                          <m:sub>
                            <m:r>
                              <a:rPr lang="vi-VN" sz="2800" b="0" i="1" smtClean="0">
                                <a:solidFill>
                                  <a:srgbClr val="002060"/>
                                </a:solidFill>
                                <a:latin typeface="Cambria Math" panose="02040503050406030204" pitchFamily="18" charset="0"/>
                              </a:rPr>
                              <m:t>𝑐</m:t>
                            </m:r>
                          </m:sub>
                        </m:sSub>
                        <m:d>
                          <m:dPr>
                            <m:ctrlPr>
                              <a:rPr lang="vi-VN" sz="2800" b="0" i="1" smtClean="0">
                                <a:solidFill>
                                  <a:srgbClr val="002060"/>
                                </a:solidFill>
                                <a:latin typeface="Cambria Math" panose="02040503050406030204" pitchFamily="18" charset="0"/>
                              </a:rPr>
                            </m:ctrlPr>
                          </m:dPr>
                          <m:e>
                            <m:sSub>
                              <m:sSubPr>
                                <m:ctrlPr>
                                  <a:rPr lang="vi-VN" sz="2800" i="1">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e>
                        </m:d>
                        <m:r>
                          <a:rPr lang="vi-VN" sz="2800" b="0" i="1" smtClean="0">
                            <a:solidFill>
                              <a:srgbClr val="002060"/>
                            </a:solidFill>
                            <a:latin typeface="Cambria Math" panose="02040503050406030204" pitchFamily="18" charset="0"/>
                          </a:rPr>
                          <m:t>&lt;/</m:t>
                        </m:r>
                        <m:r>
                          <a:rPr lang="vi-VN" sz="2800" b="0" i="1" smtClean="0">
                            <a:solidFill>
                              <a:srgbClr val="002060"/>
                            </a:solidFill>
                            <a:latin typeface="Cambria Math" panose="02040503050406030204" pitchFamily="18" charset="0"/>
                          </a:rPr>
                          <m:t>𝐴𝑃𝐼</m:t>
                        </m:r>
                        <m:r>
                          <a:rPr lang="vi-VN" sz="2800" b="0" i="1" smtClean="0">
                            <a:solidFill>
                              <a:srgbClr val="002060"/>
                            </a:solidFill>
                            <a:latin typeface="Cambria Math" panose="02040503050406030204" pitchFamily="18" charset="0"/>
                          </a:rPr>
                          <m:t>&gt;</m:t>
                        </m:r>
                      </m:oMath>
                    </m:oMathPara>
                  </a14:m>
                  <a:endParaRPr lang="vi-VN" sz="2800" dirty="0">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vi-VN" sz="2800" i="1">
                                <a:solidFill>
                                  <a:srgbClr val="002060"/>
                                </a:solidFill>
                                <a:latin typeface="Cambria Math" panose="02040503050406030204" pitchFamily="18" charset="0"/>
                              </a:rPr>
                            </m:ctrlPr>
                          </m:sSubPr>
                          <m:e>
                            <m:r>
                              <a:rPr lang="vi-VN" sz="2800" i="1">
                                <a:solidFill>
                                  <a:srgbClr val="002060"/>
                                </a:solidFill>
                                <a:latin typeface="Cambria Math" panose="02040503050406030204" pitchFamily="18" charset="0"/>
                              </a:rPr>
                              <m:t>𝑒</m:t>
                            </m:r>
                            <m:d>
                              <m:dPr>
                                <m:ctrlPr>
                                  <a:rPr lang="vi-VN" sz="2800" i="1">
                                    <a:solidFill>
                                      <a:srgbClr val="002060"/>
                                    </a:solidFill>
                                    <a:latin typeface="Cambria Math" panose="02040503050406030204" pitchFamily="18" charset="0"/>
                                  </a:rPr>
                                </m:ctrlPr>
                              </m:dPr>
                              <m:e>
                                <m:r>
                                  <a:rPr lang="vi-VN" sz="2800" i="1">
                                    <a:solidFill>
                                      <a:srgbClr val="002060"/>
                                    </a:solidFill>
                                    <a:latin typeface="Cambria Math" panose="02040503050406030204" pitchFamily="18" charset="0"/>
                                  </a:rPr>
                                  <m:t>𝑐</m:t>
                                </m:r>
                                <m:r>
                                  <a:rPr lang="vi-VN" sz="2800" b="0" i="1" smtClean="0">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𝑟</m:t>
                                </m:r>
                              </m:e>
                            </m:d>
                            <m:r>
                              <a:rPr lang="vi-VN" sz="2800" i="1">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 </m:t>
                            </m:r>
                            <m:r>
                              <a:rPr lang="vi-VN" sz="2800" i="1">
                                <a:solidFill>
                                  <a:srgbClr val="002060"/>
                                </a:solidFill>
                                <a:latin typeface="Cambria Math" panose="02040503050406030204" pitchFamily="18" charset="0"/>
                              </a:rPr>
                              <m:t>&lt;</m:t>
                            </m:r>
                            <m:r>
                              <a:rPr lang="vi-VN" sz="2800" i="1">
                                <a:solidFill>
                                  <a:srgbClr val="002060"/>
                                </a:solidFill>
                                <a:latin typeface="Cambria Math" panose="02040503050406030204" pitchFamily="18" charset="0"/>
                              </a:rPr>
                              <m:t>𝐴𝑃𝐼</m:t>
                            </m:r>
                            <m:r>
                              <a:rPr lang="vi-VN" sz="2800" i="1">
                                <a:solidFill>
                                  <a:srgbClr val="002060"/>
                                </a:solidFill>
                                <a:latin typeface="Cambria Math" panose="02040503050406030204" pitchFamily="18" charset="0"/>
                              </a:rPr>
                              <m:t>&gt;</m:t>
                            </m:r>
                            <m:r>
                              <a:rPr lang="vi-VN" sz="2800" i="1">
                                <a:solidFill>
                                  <a:srgbClr val="002060"/>
                                </a:solidFill>
                                <a:latin typeface="Cambria Math" panose="02040503050406030204" pitchFamily="18" charset="0"/>
                              </a:rPr>
                              <m:t>𝑎</m:t>
                            </m:r>
                          </m:e>
                          <m:sub>
                            <m:r>
                              <a:rPr lang="vi-VN" sz="2800" i="1">
                                <a:solidFill>
                                  <a:srgbClr val="002060"/>
                                </a:solidFill>
                                <a:latin typeface="Cambria Math" panose="02040503050406030204" pitchFamily="18" charset="0"/>
                              </a:rPr>
                              <m:t>𝑐</m:t>
                            </m:r>
                          </m:sub>
                        </m:sSub>
                        <m:d>
                          <m:dPr>
                            <m:ctrlPr>
                              <a:rPr lang="vi-VN" sz="2800" i="1">
                                <a:solidFill>
                                  <a:srgbClr val="002060"/>
                                </a:solidFill>
                                <a:latin typeface="Cambria Math" panose="02040503050406030204" pitchFamily="18" charset="0"/>
                              </a:rPr>
                            </m:ctrlPr>
                          </m:dPr>
                          <m:e>
                            <m:sSub>
                              <m:sSubPr>
                                <m:ctrlPr>
                                  <a:rPr lang="vi-VN" sz="2800" i="1">
                                    <a:solidFill>
                                      <a:srgbClr val="002060"/>
                                    </a:solidFill>
                                    <a:latin typeface="Cambria Math" panose="02040503050406030204" pitchFamily="18" charset="0"/>
                                  </a:rPr>
                                </m:ctrlPr>
                              </m:sSubPr>
                              <m:e>
                                <m:r>
                                  <a:rPr lang="vi-VN" sz="2800" i="1">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e>
                        </m:d>
                        <m:r>
                          <a:rPr lang="vi-VN" sz="2800" i="1">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𝑟</m:t>
                        </m:r>
                        <m:r>
                          <a:rPr lang="vi-VN" sz="2800" i="1">
                            <a:solidFill>
                              <a:srgbClr val="002060"/>
                            </a:solidFill>
                            <a:latin typeface="Cambria Math" panose="02040503050406030204" pitchFamily="18" charset="0"/>
                          </a:rPr>
                          <m:t>&lt;/</m:t>
                        </m:r>
                        <m:r>
                          <a:rPr lang="vi-VN" sz="2800" i="1">
                            <a:solidFill>
                              <a:srgbClr val="002060"/>
                            </a:solidFill>
                            <a:latin typeface="Cambria Math" panose="02040503050406030204" pitchFamily="18" charset="0"/>
                          </a:rPr>
                          <m:t>𝐴𝑃𝐼</m:t>
                        </m:r>
                        <m:r>
                          <a:rPr lang="vi-VN" sz="2800" i="1" smtClean="0">
                            <a:solidFill>
                              <a:srgbClr val="002060"/>
                            </a:solidFill>
                            <a:latin typeface="Cambria Math" panose="02040503050406030204" pitchFamily="18" charset="0"/>
                          </a:rPr>
                          <m:t>&gt;</m:t>
                        </m:r>
                      </m:oMath>
                    </m:oMathPara>
                  </a14:m>
                  <a:endParaRPr lang="vi-VN" sz="2800" dirty="0">
                    <a:solidFill>
                      <a:srgbClr val="002060"/>
                    </a:solidFill>
                  </a:endParaRPr>
                </a:p>
              </p:txBody>
            </p:sp>
          </mc:Choice>
          <mc:Fallback xmlns="">
            <p:sp>
              <p:nvSpPr>
                <p:cNvPr id="7" name="Rectangle: Rounded Corners 6"/>
                <p:cNvSpPr>
                  <a:spLocks noRot="1" noChangeAspect="1" noMove="1" noResize="1" noEditPoints="1" noAdjustHandles="1" noChangeArrowheads="1" noChangeShapeType="1" noTextEdit="1"/>
                </p:cNvSpPr>
                <p:nvPr/>
              </p:nvSpPr>
              <p:spPr>
                <a:xfrm>
                  <a:off x="5403729" y="2678566"/>
                  <a:ext cx="6285359" cy="1369864"/>
                </a:xfrm>
                <a:prstGeom prst="roundRect">
                  <a:avLst/>
                </a:prstGeom>
                <a:blipFill>
                  <a:blip r:embed="rId4"/>
                  <a:stretch>
                    <a:fillRect t="-41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Rectangle: Rounded Corners 7"/>
                <p:cNvSpPr/>
                <p:nvPr/>
              </p:nvSpPr>
              <p:spPr>
                <a:xfrm>
                  <a:off x="342522" y="2862395"/>
                  <a:ext cx="2837815" cy="8840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i-FI" sz="2400" dirty="0">
                      <a:latin typeface="Arial (Body)"/>
                    </a:rPr>
                    <a:t> </a:t>
                  </a:r>
                  <a:r>
                    <a:rPr lang="vi-VN" sz="2400" dirty="0"/>
                    <a:t>Dataset </a:t>
                  </a:r>
                  <a:r>
                    <a:rPr lang="vi-VN" sz="2400" dirty="0">
                      <a:latin typeface="Arial (Body)"/>
                    </a:rPr>
                    <a:t>(</a:t>
                  </a:r>
                  <a:r>
                    <a:rPr lang="vi-VN" sz="2400" b="1" dirty="0">
                      <a:latin typeface="Arial (Body)"/>
                    </a:rPr>
                    <a:t>C*</a:t>
                  </a:r>
                  <a:r>
                    <a:rPr lang="vi-VN" sz="2400" dirty="0">
                      <a:latin typeface="Arial (Body)"/>
                    </a:rPr>
                    <a:t>)</a:t>
                  </a:r>
                </a:p>
                <a:p>
                  <a:pPr algn="ctr"/>
                  <a14:m>
                    <m:oMathPara xmlns:m="http://schemas.openxmlformats.org/officeDocument/2006/math">
                      <m:oMathParaPr>
                        <m:jc m:val="centerGroup"/>
                      </m:oMathParaPr>
                      <m:oMath xmlns:m="http://schemas.openxmlformats.org/officeDocument/2006/math">
                        <m:sSup>
                          <m:sSupPr>
                            <m:ctrlPr>
                              <a:rPr lang="vi-VN" sz="2400" i="1">
                                <a:solidFill>
                                  <a:srgbClr val="002060"/>
                                </a:solidFill>
                                <a:latin typeface="Cambria Math" panose="02040503050406030204" pitchFamily="18" charset="0"/>
                              </a:rPr>
                            </m:ctrlPr>
                          </m:sSupPr>
                          <m:e>
                            <m:r>
                              <a:rPr lang="vi-VN" sz="2400" i="1">
                                <a:solidFill>
                                  <a:srgbClr val="002060"/>
                                </a:solidFill>
                                <a:latin typeface="Cambria Math" panose="02040503050406030204" pitchFamily="18" charset="0"/>
                              </a:rPr>
                              <m:t>𝐶</m:t>
                            </m:r>
                          </m:e>
                          <m:sup>
                            <m:r>
                              <a:rPr lang="vi-VN" sz="2400" i="1">
                                <a:solidFill>
                                  <a:srgbClr val="002060"/>
                                </a:solidFill>
                                <a:latin typeface="Cambria Math" panose="02040503050406030204" pitchFamily="18" charset="0"/>
                              </a:rPr>
                              <m:t>∗</m:t>
                            </m:r>
                          </m:sup>
                        </m:sSup>
                        <m:r>
                          <a:rPr lang="vi-VN" sz="2400" b="0" i="1" smtClean="0">
                            <a:solidFill>
                              <a:srgbClr val="002060"/>
                            </a:solidFill>
                            <a:latin typeface="Cambria Math" panose="02040503050406030204" pitchFamily="18" charset="0"/>
                          </a:rPr>
                          <m:t>={</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∗1</m:t>
                            </m:r>
                          </m:sup>
                        </m:sSup>
                        <m:r>
                          <a:rPr lang="vi-VN" sz="2400" b="0" i="1" smtClean="0">
                            <a:solidFill>
                              <a:srgbClr val="002060"/>
                            </a:solidFill>
                            <a:latin typeface="Cambria Math" panose="02040503050406030204" pitchFamily="18" charset="0"/>
                          </a:rPr>
                          <m:t>,…, </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m:t>
                            </m:r>
                            <m:d>
                              <m:dPr>
                                <m:begChr m:val="|"/>
                                <m:endChr m:val="|"/>
                                <m:ctrlPr>
                                  <a:rPr lang="vi-VN" sz="2400" b="0" i="1" smtClean="0">
                                    <a:solidFill>
                                      <a:srgbClr val="002060"/>
                                    </a:solidFill>
                                    <a:latin typeface="Cambria Math" panose="02040503050406030204" pitchFamily="18" charset="0"/>
                                  </a:rPr>
                                </m:ctrlPr>
                              </m:dPr>
                              <m:e>
                                <m:r>
                                  <a:rPr lang="vi-VN" sz="2400" b="0" i="1" smtClean="0">
                                    <a:solidFill>
                                      <a:srgbClr val="002060"/>
                                    </a:solidFill>
                                    <a:latin typeface="Cambria Math" panose="02040503050406030204" pitchFamily="18" charset="0"/>
                                  </a:rPr>
                                  <m:t>𝐶</m:t>
                                </m:r>
                              </m:e>
                            </m:d>
                          </m:sup>
                        </m:sSup>
                        <m:r>
                          <a:rPr lang="vi-VN" sz="2400" b="0" i="1" smtClean="0">
                            <a:solidFill>
                              <a:srgbClr val="002060"/>
                            </a:solidFill>
                            <a:latin typeface="Cambria Math" panose="02040503050406030204" pitchFamily="18" charset="0"/>
                          </a:rPr>
                          <m:t>}</m:t>
                        </m:r>
                      </m:oMath>
                    </m:oMathPara>
                  </a14:m>
                  <a:endParaRPr lang="vi-VN" sz="2400" dirty="0">
                    <a:solidFill>
                      <a:srgbClr val="002060"/>
                    </a:solidFill>
                    <a:latin typeface="Arial (Body)"/>
                  </a:endParaRPr>
                </a:p>
              </p:txBody>
            </p:sp>
          </mc:Choice>
          <mc:Fallback xmlns="">
            <p:sp>
              <p:nvSpPr>
                <p:cNvPr id="8" name="Rectangle: Rounded Corners 7"/>
                <p:cNvSpPr>
                  <a:spLocks noRot="1" noChangeAspect="1" noMove="1" noResize="1" noEditPoints="1" noAdjustHandles="1" noChangeArrowheads="1" noChangeShapeType="1" noTextEdit="1"/>
                </p:cNvSpPr>
                <p:nvPr/>
              </p:nvSpPr>
              <p:spPr>
                <a:xfrm>
                  <a:off x="342522" y="2862395"/>
                  <a:ext cx="2837815" cy="884063"/>
                </a:xfrm>
                <a:prstGeom prst="roundRect">
                  <a:avLst/>
                </a:prstGeom>
                <a:blipFill>
                  <a:blip r:embed="rId5"/>
                  <a:stretch>
                    <a:fillRect t="-185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Rectangle: Rounded Corners 8"/>
                <p:cNvSpPr/>
                <p:nvPr/>
              </p:nvSpPr>
              <p:spPr>
                <a:xfrm>
                  <a:off x="493685" y="1429750"/>
                  <a:ext cx="2485513" cy="8840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i-FI" sz="2400" dirty="0">
                      <a:latin typeface="Arial (Body)"/>
                    </a:rPr>
                    <a:t> </a:t>
                  </a:r>
                  <a:r>
                    <a:rPr lang="vi-VN" sz="2400" dirty="0">
                      <a:latin typeface="Arial (Body)"/>
                    </a:rPr>
                    <a:t>D</a:t>
                  </a:r>
                  <a:r>
                    <a:rPr lang="fi-FI" sz="2400" dirty="0">
                      <a:latin typeface="Arial (Body)"/>
                    </a:rPr>
                    <a:t>ataset</a:t>
                  </a:r>
                  <a:r>
                    <a:rPr lang="vi-VN" sz="2400" dirty="0"/>
                    <a:t> </a:t>
                  </a:r>
                  <a:r>
                    <a:rPr lang="vi-VN" sz="2400" dirty="0">
                      <a:latin typeface="Arial (Body)"/>
                    </a:rPr>
                    <a:t>(</a:t>
                  </a:r>
                  <a:r>
                    <a:rPr lang="vi-VN" sz="2400" b="1" dirty="0">
                      <a:latin typeface="Arial (Body)"/>
                    </a:rPr>
                    <a:t>C</a:t>
                  </a:r>
                  <a:r>
                    <a:rPr lang="vi-VN" sz="2400" dirty="0">
                      <a:latin typeface="Arial (Body)"/>
                    </a:rPr>
                    <a:t>)</a:t>
                  </a:r>
                </a:p>
                <a:p>
                  <a:pPr algn="ctr"/>
                  <a14:m>
                    <m:oMathPara xmlns:m="http://schemas.openxmlformats.org/officeDocument/2006/math">
                      <m:oMathParaPr>
                        <m:jc m:val="centerGroup"/>
                      </m:oMathParaPr>
                      <m:oMath xmlns:m="http://schemas.openxmlformats.org/officeDocument/2006/math">
                        <m:r>
                          <a:rPr lang="vi-VN" sz="2400" b="0" i="1" smtClean="0">
                            <a:solidFill>
                              <a:srgbClr val="002060"/>
                            </a:solidFill>
                            <a:latin typeface="Cambria Math" panose="02040503050406030204" pitchFamily="18" charset="0"/>
                          </a:rPr>
                          <m:t>𝐶</m:t>
                        </m:r>
                        <m:r>
                          <a:rPr lang="vi-VN" sz="2400" b="0" i="1" smtClean="0">
                            <a:solidFill>
                              <a:srgbClr val="002060"/>
                            </a:solidFill>
                            <a:latin typeface="Cambria Math" panose="02040503050406030204" pitchFamily="18" charset="0"/>
                          </a:rPr>
                          <m:t>={</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1</m:t>
                            </m:r>
                          </m:sup>
                        </m:sSup>
                        <m:r>
                          <a:rPr lang="vi-VN" sz="2400" b="0" i="1" smtClean="0">
                            <a:solidFill>
                              <a:srgbClr val="002060"/>
                            </a:solidFill>
                            <a:latin typeface="Cambria Math" panose="02040503050406030204" pitchFamily="18" charset="0"/>
                          </a:rPr>
                          <m:t>,…, </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d>
                              <m:dPr>
                                <m:begChr m:val="|"/>
                                <m:endChr m:val="|"/>
                                <m:ctrlPr>
                                  <a:rPr lang="vi-VN" sz="2400" b="0" i="1" smtClean="0">
                                    <a:solidFill>
                                      <a:srgbClr val="002060"/>
                                    </a:solidFill>
                                    <a:latin typeface="Cambria Math" panose="02040503050406030204" pitchFamily="18" charset="0"/>
                                  </a:rPr>
                                </m:ctrlPr>
                              </m:dPr>
                              <m:e>
                                <m:r>
                                  <a:rPr lang="vi-VN" sz="2400" b="0" i="1" smtClean="0">
                                    <a:solidFill>
                                      <a:srgbClr val="002060"/>
                                    </a:solidFill>
                                    <a:latin typeface="Cambria Math" panose="02040503050406030204" pitchFamily="18" charset="0"/>
                                  </a:rPr>
                                  <m:t>𝐶</m:t>
                                </m:r>
                              </m:e>
                            </m:d>
                          </m:sup>
                        </m:sSup>
                        <m:r>
                          <a:rPr lang="vi-VN" sz="2400" b="0" i="1" smtClean="0">
                            <a:solidFill>
                              <a:srgbClr val="002060"/>
                            </a:solidFill>
                            <a:latin typeface="Cambria Math" panose="02040503050406030204" pitchFamily="18" charset="0"/>
                          </a:rPr>
                          <m:t>}</m:t>
                        </m:r>
                      </m:oMath>
                    </m:oMathPara>
                  </a14:m>
                  <a:endParaRPr lang="vi-VN" sz="2400" dirty="0">
                    <a:solidFill>
                      <a:srgbClr val="002060"/>
                    </a:solidFill>
                    <a:latin typeface="Arial (Body)"/>
                  </a:endParaRPr>
                </a:p>
              </p:txBody>
            </p:sp>
          </mc:Choice>
          <mc:Fallback xmlns="">
            <p:sp>
              <p:nvSpPr>
                <p:cNvPr id="9" name="Rectangle: Rounded Corners 8"/>
                <p:cNvSpPr>
                  <a:spLocks noRot="1" noChangeAspect="1" noMove="1" noResize="1" noEditPoints="1" noAdjustHandles="1" noChangeArrowheads="1" noChangeShapeType="1" noTextEdit="1"/>
                </p:cNvSpPr>
                <p:nvPr/>
              </p:nvSpPr>
              <p:spPr>
                <a:xfrm>
                  <a:off x="493685" y="1429750"/>
                  <a:ext cx="2485513" cy="884063"/>
                </a:xfrm>
                <a:prstGeom prst="roundRect">
                  <a:avLst/>
                </a:prstGeom>
                <a:blipFill>
                  <a:blip r:embed="rId6"/>
                  <a:stretch>
                    <a:fillRect t="-1852"/>
                  </a:stretch>
                </a:blipFill>
              </p:spPr>
              <p:txBody>
                <a:bodyPr/>
                <a:lstStyle/>
                <a:p>
                  <a:r>
                    <a:rPr lang="vi-VN">
                      <a:noFill/>
                    </a:rPr>
                    <a:t> </a:t>
                  </a:r>
                </a:p>
              </p:txBody>
            </p:sp>
          </mc:Fallback>
        </mc:AlternateContent>
        <p:sp>
          <p:nvSpPr>
            <p:cNvPr id="10" name="Arrow: Right 9"/>
            <p:cNvSpPr/>
            <p:nvPr/>
          </p:nvSpPr>
          <p:spPr>
            <a:xfrm>
              <a:off x="3180337" y="1719137"/>
              <a:ext cx="3840480" cy="320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Arrow: Down 10"/>
            <p:cNvSpPr/>
            <p:nvPr/>
          </p:nvSpPr>
          <p:spPr>
            <a:xfrm>
              <a:off x="8190572" y="2356719"/>
              <a:ext cx="320040" cy="31339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Arrow: Left 11"/>
            <p:cNvSpPr/>
            <p:nvPr/>
          </p:nvSpPr>
          <p:spPr>
            <a:xfrm>
              <a:off x="3350339" y="3162950"/>
              <a:ext cx="1791483" cy="277447"/>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Arrow: Down 12"/>
            <p:cNvSpPr/>
            <p:nvPr/>
          </p:nvSpPr>
          <p:spPr>
            <a:xfrm>
              <a:off x="1601173" y="3790827"/>
              <a:ext cx="320511" cy="73152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9" name="Group 48"/>
          <p:cNvGrpSpPr/>
          <p:nvPr/>
        </p:nvGrpSpPr>
        <p:grpSpPr>
          <a:xfrm>
            <a:off x="994112" y="522348"/>
            <a:ext cx="2565179" cy="961231"/>
            <a:chOff x="964295" y="413019"/>
            <a:chExt cx="2565179" cy="961231"/>
          </a:xfrm>
        </p:grpSpPr>
        <p:sp>
          <p:nvSpPr>
            <p:cNvPr id="18" name="Rectangle: Rounded Corners 17"/>
            <p:cNvSpPr/>
            <p:nvPr/>
          </p:nvSpPr>
          <p:spPr>
            <a:xfrm>
              <a:off x="964295" y="413019"/>
              <a:ext cx="2565179" cy="45143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vi-VN" sz="2400" dirty="0">
                  <a:solidFill>
                    <a:srgbClr val="FF0000"/>
                  </a:solidFill>
                </a:rPr>
                <a:t>Subset of CCNet</a:t>
              </a:r>
            </a:p>
          </p:txBody>
        </p:sp>
        <p:sp>
          <p:nvSpPr>
            <p:cNvPr id="19" name="Arrow: Down 18"/>
            <p:cNvSpPr/>
            <p:nvPr/>
          </p:nvSpPr>
          <p:spPr>
            <a:xfrm>
              <a:off x="2088878" y="917050"/>
              <a:ext cx="320511" cy="4572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3" name="Group 52"/>
          <p:cNvGrpSpPr/>
          <p:nvPr/>
        </p:nvGrpSpPr>
        <p:grpSpPr>
          <a:xfrm>
            <a:off x="2768757" y="4808658"/>
            <a:ext cx="1715154" cy="393526"/>
            <a:chOff x="2124994" y="4654684"/>
            <a:chExt cx="1715154" cy="393526"/>
          </a:xfrm>
        </p:grpSpPr>
        <p:sp>
          <p:nvSpPr>
            <p:cNvPr id="20" name="Rectangle: Rounded Corners 19"/>
            <p:cNvSpPr/>
            <p:nvPr/>
          </p:nvSpPr>
          <p:spPr>
            <a:xfrm>
              <a:off x="2696990" y="4654684"/>
              <a:ext cx="1143158" cy="39352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vi-VN" sz="2400" dirty="0">
                  <a:solidFill>
                    <a:srgbClr val="FF0000"/>
                  </a:solidFill>
                </a:rPr>
                <a:t>GPT-J</a:t>
              </a:r>
            </a:p>
          </p:txBody>
        </p:sp>
        <p:sp>
          <p:nvSpPr>
            <p:cNvPr id="21" name="Arrow: Left 20"/>
            <p:cNvSpPr/>
            <p:nvPr/>
          </p:nvSpPr>
          <p:spPr>
            <a:xfrm>
              <a:off x="2124994" y="4700664"/>
              <a:ext cx="457200" cy="292231"/>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5" name="Rectangle 24"/>
          <p:cNvSpPr/>
          <p:nvPr/>
        </p:nvSpPr>
        <p:spPr>
          <a:xfrm>
            <a:off x="3626334" y="2953698"/>
            <a:ext cx="1441420" cy="923330"/>
          </a:xfrm>
          <a:prstGeom prst="rect">
            <a:avLst/>
          </a:prstGeom>
        </p:spPr>
        <p:txBody>
          <a:bodyPr wrap="none">
            <a:spAutoFit/>
          </a:bodyPr>
          <a:lstStyle/>
          <a:p>
            <a:pPr algn="ctr"/>
            <a:r>
              <a:rPr lang="en-US" dirty="0">
                <a:solidFill>
                  <a:srgbClr val="FFFF00"/>
                </a:solidFill>
                <a:latin typeface="Arial (Body)"/>
              </a:rPr>
              <a:t>more likely</a:t>
            </a:r>
          </a:p>
          <a:p>
            <a:pPr algn="ctr"/>
            <a:r>
              <a:rPr lang="en-US" dirty="0">
                <a:solidFill>
                  <a:srgbClr val="FFFF00"/>
                </a:solidFill>
                <a:latin typeface="Arial (Body)"/>
              </a:rPr>
              <a:t> </a:t>
            </a:r>
          </a:p>
          <a:p>
            <a:r>
              <a:rPr lang="en-US" dirty="0">
                <a:solidFill>
                  <a:srgbClr val="FFFF00"/>
                </a:solidFill>
                <a:latin typeface="Arial (Body)"/>
              </a:rPr>
              <a:t>to be helpful</a:t>
            </a:r>
            <a:endParaRPr lang="vi-VN" dirty="0">
              <a:solidFill>
                <a:srgbClr val="FFFF00"/>
              </a:solidFill>
              <a:latin typeface="Arial (Body)"/>
            </a:endParaRPr>
          </a:p>
        </p:txBody>
      </p:sp>
      <p:grpSp>
        <p:nvGrpSpPr>
          <p:cNvPr id="51" name="Group 50"/>
          <p:cNvGrpSpPr/>
          <p:nvPr/>
        </p:nvGrpSpPr>
        <p:grpSpPr>
          <a:xfrm>
            <a:off x="5194924" y="233883"/>
            <a:ext cx="6842472" cy="1265547"/>
            <a:chOff x="5120555" y="112064"/>
            <a:chExt cx="6842472" cy="1265547"/>
          </a:xfrm>
        </p:grpSpPr>
        <p:sp>
          <p:nvSpPr>
            <p:cNvPr id="29" name="Arrow: Down 28"/>
            <p:cNvSpPr/>
            <p:nvPr/>
          </p:nvSpPr>
          <p:spPr>
            <a:xfrm>
              <a:off x="10220358" y="1103291"/>
              <a:ext cx="271766" cy="27432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21"/>
            <p:cNvSpPr/>
            <p:nvPr/>
          </p:nvSpPr>
          <p:spPr>
            <a:xfrm>
              <a:off x="5120555" y="112064"/>
              <a:ext cx="6842472" cy="369332"/>
            </a:xfrm>
            <a:prstGeom prst="rect">
              <a:avLst/>
            </a:prstGeom>
          </p:spPr>
          <p:txBody>
            <a:bodyPr wrap="square">
              <a:spAutoFit/>
            </a:bodyPr>
            <a:lstStyle/>
            <a:p>
              <a:r>
                <a:rPr lang="vi-VN" dirty="0">
                  <a:solidFill>
                    <a:srgbClr val="FF0000"/>
                  </a:solidFill>
                </a:rPr>
                <a:t>Computational cost </a:t>
              </a:r>
              <a:r>
                <a:rPr lang="en-US" dirty="0"/>
                <a:t>➔ </a:t>
              </a:r>
              <a:r>
                <a:rPr lang="vi-VN" dirty="0"/>
                <a:t>define </a:t>
              </a:r>
              <a:r>
                <a:rPr lang="vi-VN" dirty="0">
                  <a:solidFill>
                    <a:srgbClr val="FF0000"/>
                  </a:solidFill>
                </a:rPr>
                <a:t>heuristics</a:t>
              </a:r>
            </a:p>
          </p:txBody>
        </p:sp>
        <mc:AlternateContent xmlns:mc="http://schemas.openxmlformats.org/markup-compatibility/2006" xmlns:a14="http://schemas.microsoft.com/office/drawing/2010/main">
          <mc:Choice Requires="a14">
            <p:sp>
              <p:nvSpPr>
                <p:cNvPr id="24" name="Rectangle 23"/>
                <p:cNvSpPr/>
                <p:nvPr/>
              </p:nvSpPr>
              <p:spPr>
                <a:xfrm>
                  <a:off x="5120555" y="464926"/>
                  <a:ext cx="6842472" cy="690830"/>
                </a:xfrm>
                <a:prstGeom prst="rect">
                  <a:avLst/>
                </a:prstGeom>
              </p:spPr>
              <p:txBody>
                <a:bodyPr wrap="square">
                  <a:spAutoFit/>
                </a:bodyPr>
                <a:lstStyle/>
                <a:p>
                  <a:r>
                    <a:rPr lang="vi-VN" dirty="0"/>
                    <a:t>Default:  </a:t>
                  </a:r>
                  <a14:m>
                    <m:oMath xmlns:m="http://schemas.openxmlformats.org/officeDocument/2006/math">
                      <m:sSub>
                        <m:sSubPr>
                          <m:ctrlPr>
                            <a:rPr lang="el-GR" i="1" dirty="0" smtClean="0">
                              <a:solidFill>
                                <a:srgbClr val="00B0F0"/>
                              </a:solidFill>
                              <a:latin typeface="Cambria Math" panose="02040503050406030204" pitchFamily="18" charset="0"/>
                            </a:rPr>
                          </m:ctrlPr>
                        </m:sSubPr>
                        <m:e>
                          <m:r>
                            <m:rPr>
                              <m:nor/>
                            </m:rPr>
                            <a:rPr lang="el-GR" dirty="0">
                              <a:solidFill>
                                <a:srgbClr val="00B0F0"/>
                              </a:solidFill>
                            </a:rPr>
                            <m:t>τ</m:t>
                          </m:r>
                        </m:e>
                        <m:sub>
                          <m:r>
                            <a:rPr lang="vi-VN" i="1" dirty="0">
                              <a:solidFill>
                                <a:srgbClr val="00B0F0"/>
                              </a:solidFill>
                              <a:latin typeface="Cambria Math" panose="02040503050406030204" pitchFamily="18" charset="0"/>
                            </a:rPr>
                            <m:t>𝑠</m:t>
                          </m:r>
                        </m:sub>
                      </m:sSub>
                      <m:r>
                        <a:rPr lang="vi-VN" i="1" dirty="0" smtClean="0">
                          <a:solidFill>
                            <a:srgbClr val="00B0F0"/>
                          </a:solidFill>
                          <a:latin typeface="Cambria Math" panose="02040503050406030204" pitchFamily="18" charset="0"/>
                        </a:rPr>
                        <m:t>=</m:t>
                      </m:r>
                      <m:r>
                        <a:rPr lang="vi-VN" i="1" dirty="0">
                          <a:solidFill>
                            <a:srgbClr val="00B0F0"/>
                          </a:solidFill>
                          <a:latin typeface="Cambria Math" panose="02040503050406030204" pitchFamily="18" charset="0"/>
                        </a:rPr>
                        <m:t>0.05</m:t>
                      </m:r>
                      <m:r>
                        <a:rPr lang="vi-VN" b="0" i="1" dirty="0" smtClean="0">
                          <a:solidFill>
                            <a:srgbClr val="00B0F0"/>
                          </a:solidFill>
                          <a:latin typeface="Cambria Math" panose="02040503050406030204" pitchFamily="18" charset="0"/>
                        </a:rPr>
                        <m:t>,</m:t>
                      </m:r>
                      <m:sSub>
                        <m:sSubPr>
                          <m:ctrlPr>
                            <a:rPr lang="el-GR" i="1" dirty="0">
                              <a:solidFill>
                                <a:srgbClr val="00B0F0"/>
                              </a:solidFill>
                              <a:latin typeface="Cambria Math" panose="02040503050406030204" pitchFamily="18" charset="0"/>
                            </a:rPr>
                          </m:ctrlPr>
                        </m:sSubPr>
                        <m:e>
                          <m:r>
                            <m:rPr>
                              <m:nor/>
                            </m:rPr>
                            <a:rPr lang="el-GR" dirty="0">
                              <a:solidFill>
                                <a:srgbClr val="00B0F0"/>
                              </a:solidFill>
                            </a:rPr>
                            <m:t>τ</m:t>
                          </m:r>
                        </m:e>
                        <m:sub>
                          <m:r>
                            <a:rPr lang="vi-VN" b="0" i="1" dirty="0" smtClean="0">
                              <a:solidFill>
                                <a:srgbClr val="00B0F0"/>
                              </a:solidFill>
                              <a:latin typeface="Cambria Math" panose="02040503050406030204" pitchFamily="18" charset="0"/>
                            </a:rPr>
                            <m:t>𝑓</m:t>
                          </m:r>
                        </m:sub>
                      </m:sSub>
                      <m:r>
                        <a:rPr lang="vi-VN" i="1" dirty="0">
                          <a:solidFill>
                            <a:srgbClr val="00B0F0"/>
                          </a:solidFill>
                          <a:latin typeface="Cambria Math" panose="02040503050406030204" pitchFamily="18" charset="0"/>
                        </a:rPr>
                        <m:t>=1.0,</m:t>
                      </m:r>
                      <m:r>
                        <a:rPr lang="vi-VN" i="1" dirty="0">
                          <a:solidFill>
                            <a:srgbClr val="00B0F0"/>
                          </a:solidFill>
                          <a:latin typeface="Cambria Math" panose="02040503050406030204" pitchFamily="18" charset="0"/>
                        </a:rPr>
                        <m:t>𝑘</m:t>
                      </m:r>
                      <m:r>
                        <a:rPr lang="vi-VN" i="1" dirty="0">
                          <a:solidFill>
                            <a:srgbClr val="00B0F0"/>
                          </a:solidFill>
                          <a:latin typeface="Cambria Math" panose="02040503050406030204" pitchFamily="18" charset="0"/>
                        </a:rPr>
                        <m:t>=5,</m:t>
                      </m:r>
                      <m:r>
                        <a:rPr lang="vi-VN" i="1" dirty="0">
                          <a:solidFill>
                            <a:srgbClr val="00B0F0"/>
                          </a:solidFill>
                          <a:latin typeface="Cambria Math" panose="02040503050406030204" pitchFamily="18" charset="0"/>
                        </a:rPr>
                        <m:t>𝑚</m:t>
                      </m:r>
                      <m:r>
                        <a:rPr lang="vi-VN" i="1" dirty="0" smtClean="0">
                          <a:solidFill>
                            <a:srgbClr val="00B0F0"/>
                          </a:solidFill>
                          <a:latin typeface="Cambria Math" panose="02040503050406030204" pitchFamily="18" charset="0"/>
                        </a:rPr>
                        <m:t>=</m:t>
                      </m:r>
                      <m:r>
                        <a:rPr lang="vi-VN" i="1" dirty="0">
                          <a:solidFill>
                            <a:srgbClr val="00B0F0"/>
                          </a:solidFill>
                          <a:latin typeface="Cambria Math" panose="02040503050406030204" pitchFamily="18" charset="0"/>
                        </a:rPr>
                        <m:t>5</m:t>
                      </m:r>
                    </m:oMath>
                  </a14:m>
                  <a:endParaRPr lang="vi-VN" dirty="0">
                    <a:solidFill>
                      <a:srgbClr val="00B0F0"/>
                    </a:solidFill>
                  </a:endParaRPr>
                </a:p>
                <a:p>
                  <a:r>
                    <a:rPr lang="vi-VN" dirty="0"/>
                    <a:t>Calculator, machine translation: </a:t>
                  </a:r>
                  <a14:m>
                    <m:oMath xmlns:m="http://schemas.openxmlformats.org/officeDocument/2006/math">
                      <m:sSub>
                        <m:sSubPr>
                          <m:ctrlPr>
                            <a:rPr lang="el-GR" i="1" dirty="0" smtClean="0">
                              <a:solidFill>
                                <a:srgbClr val="00B0F0"/>
                              </a:solidFill>
                              <a:latin typeface="Cambria Math" panose="02040503050406030204" pitchFamily="18" charset="0"/>
                            </a:rPr>
                          </m:ctrlPr>
                        </m:sSubPr>
                        <m:e>
                          <m:r>
                            <m:rPr>
                              <m:nor/>
                            </m:rPr>
                            <a:rPr lang="el-GR" dirty="0">
                              <a:solidFill>
                                <a:srgbClr val="00B0F0"/>
                              </a:solidFill>
                            </a:rPr>
                            <m:t>τ</m:t>
                          </m:r>
                        </m:e>
                        <m:sub>
                          <m:r>
                            <a:rPr lang="vi-VN" i="1" dirty="0">
                              <a:solidFill>
                                <a:srgbClr val="00B0F0"/>
                              </a:solidFill>
                              <a:latin typeface="Cambria Math" panose="02040503050406030204" pitchFamily="18" charset="0"/>
                            </a:rPr>
                            <m:t>𝑠</m:t>
                          </m:r>
                        </m:sub>
                      </m:sSub>
                      <m:r>
                        <a:rPr lang="vi-VN" i="1" dirty="0">
                          <a:solidFill>
                            <a:srgbClr val="00B0F0"/>
                          </a:solidFill>
                          <a:latin typeface="Cambria Math" panose="02040503050406030204" pitchFamily="18" charset="0"/>
                        </a:rPr>
                        <m:t>=0.0,</m:t>
                      </m:r>
                      <m:sSub>
                        <m:sSubPr>
                          <m:ctrlPr>
                            <a:rPr lang="el-GR" i="1" dirty="0">
                              <a:solidFill>
                                <a:srgbClr val="00B0F0"/>
                              </a:solidFill>
                              <a:latin typeface="Cambria Math" panose="02040503050406030204" pitchFamily="18" charset="0"/>
                            </a:rPr>
                          </m:ctrlPr>
                        </m:sSubPr>
                        <m:e>
                          <m:r>
                            <m:rPr>
                              <m:nor/>
                            </m:rPr>
                            <a:rPr lang="el-GR" dirty="0">
                              <a:solidFill>
                                <a:srgbClr val="00B0F0"/>
                              </a:solidFill>
                            </a:rPr>
                            <m:t>τ</m:t>
                          </m:r>
                        </m:e>
                        <m:sub>
                          <m:r>
                            <a:rPr lang="vi-VN" i="1" dirty="0">
                              <a:solidFill>
                                <a:srgbClr val="00B0F0"/>
                              </a:solidFill>
                              <a:latin typeface="Cambria Math" panose="02040503050406030204" pitchFamily="18" charset="0"/>
                            </a:rPr>
                            <m:t>𝑓</m:t>
                          </m:r>
                        </m:sub>
                      </m:sSub>
                      <m:r>
                        <a:rPr lang="vi-VN" i="1" dirty="0">
                          <a:solidFill>
                            <a:srgbClr val="00B0F0"/>
                          </a:solidFill>
                          <a:latin typeface="Cambria Math" panose="02040503050406030204" pitchFamily="18" charset="0"/>
                        </a:rPr>
                        <m:t>=0</m:t>
                      </m:r>
                      <m:r>
                        <a:rPr lang="vi-VN" b="0" i="1" dirty="0" smtClean="0">
                          <a:solidFill>
                            <a:srgbClr val="00B0F0"/>
                          </a:solidFill>
                          <a:latin typeface="Cambria Math" panose="02040503050406030204" pitchFamily="18" charset="0"/>
                        </a:rPr>
                        <m:t>.5</m:t>
                      </m:r>
                      <m:r>
                        <a:rPr lang="vi-VN" i="1" dirty="0">
                          <a:solidFill>
                            <a:srgbClr val="00B0F0"/>
                          </a:solidFill>
                          <a:latin typeface="Cambria Math" panose="02040503050406030204" pitchFamily="18" charset="0"/>
                        </a:rPr>
                        <m:t>,</m:t>
                      </m:r>
                      <m:r>
                        <a:rPr lang="vi-VN" i="1" dirty="0">
                          <a:solidFill>
                            <a:srgbClr val="00B0F0"/>
                          </a:solidFill>
                          <a:latin typeface="Cambria Math" panose="02040503050406030204" pitchFamily="18" charset="0"/>
                        </a:rPr>
                        <m:t>𝑘</m:t>
                      </m:r>
                      <m:r>
                        <a:rPr lang="vi-VN" i="1" dirty="0" smtClean="0">
                          <a:solidFill>
                            <a:srgbClr val="00B0F0"/>
                          </a:solidFill>
                          <a:latin typeface="Cambria Math" panose="02040503050406030204" pitchFamily="18" charset="0"/>
                        </a:rPr>
                        <m:t>=</m:t>
                      </m:r>
                      <m:r>
                        <a:rPr lang="vi-VN" i="1" dirty="0">
                          <a:solidFill>
                            <a:srgbClr val="00B0F0"/>
                          </a:solidFill>
                          <a:latin typeface="Cambria Math" panose="02040503050406030204" pitchFamily="18" charset="0"/>
                        </a:rPr>
                        <m:t>20,</m:t>
                      </m:r>
                      <m:r>
                        <a:rPr lang="vi-VN" i="1" dirty="0">
                          <a:solidFill>
                            <a:srgbClr val="00B0F0"/>
                          </a:solidFill>
                          <a:latin typeface="Cambria Math" panose="02040503050406030204" pitchFamily="18" charset="0"/>
                        </a:rPr>
                        <m:t>𝑚</m:t>
                      </m:r>
                      <m:r>
                        <a:rPr lang="vi-VN" i="1" dirty="0" smtClean="0">
                          <a:solidFill>
                            <a:srgbClr val="00B0F0"/>
                          </a:solidFill>
                          <a:latin typeface="Cambria Math" panose="02040503050406030204" pitchFamily="18" charset="0"/>
                        </a:rPr>
                        <m:t>=</m:t>
                      </m:r>
                      <m:r>
                        <a:rPr lang="vi-VN" i="1" dirty="0">
                          <a:solidFill>
                            <a:srgbClr val="00B0F0"/>
                          </a:solidFill>
                          <a:latin typeface="Cambria Math" panose="02040503050406030204" pitchFamily="18" charset="0"/>
                        </a:rPr>
                        <m:t>10</m:t>
                      </m:r>
                    </m:oMath>
                  </a14:m>
                  <a:endParaRPr lang="vi-VN" dirty="0">
                    <a:solidFill>
                      <a:srgbClr val="FF0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120555" y="464926"/>
                  <a:ext cx="6842472" cy="690830"/>
                </a:xfrm>
                <a:prstGeom prst="rect">
                  <a:avLst/>
                </a:prstGeom>
                <a:blipFill>
                  <a:blip r:embed="rId7"/>
                  <a:stretch>
                    <a:fillRect l="-712" t="-4386" b="-8772"/>
                  </a:stretch>
                </a:blipFill>
              </p:spPr>
              <p:txBody>
                <a:bodyPr/>
                <a:lstStyle/>
                <a:p>
                  <a:r>
                    <a:rPr lang="vi-VN">
                      <a:noFill/>
                    </a:rPr>
                    <a:t> </a:t>
                  </a:r>
                </a:p>
              </p:txBody>
            </p:sp>
          </mc:Fallback>
        </mc:AlternateContent>
        <p:sp>
          <p:nvSpPr>
            <p:cNvPr id="30" name="Rectangle: Rounded Corners 29"/>
            <p:cNvSpPr/>
            <p:nvPr/>
          </p:nvSpPr>
          <p:spPr>
            <a:xfrm>
              <a:off x="5121752" y="122602"/>
              <a:ext cx="6700825" cy="9630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0" name="Group 49"/>
          <p:cNvGrpSpPr/>
          <p:nvPr/>
        </p:nvGrpSpPr>
        <p:grpSpPr>
          <a:xfrm>
            <a:off x="5346096" y="1522599"/>
            <a:ext cx="6453963" cy="2717352"/>
            <a:chOff x="5316279" y="1413270"/>
            <a:chExt cx="6453963" cy="2717352"/>
          </a:xfrm>
        </p:grpSpPr>
        <p:sp>
          <p:nvSpPr>
            <p:cNvPr id="23" name="Rectangle: Rounded Corners 22"/>
            <p:cNvSpPr/>
            <p:nvPr/>
          </p:nvSpPr>
          <p:spPr>
            <a:xfrm>
              <a:off x="5316279" y="1413270"/>
              <a:ext cx="6453963" cy="2717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34"/>
            <p:cNvSpPr/>
            <p:nvPr/>
          </p:nvSpPr>
          <p:spPr>
            <a:xfrm>
              <a:off x="5592086" y="2338072"/>
              <a:ext cx="2246854" cy="369332"/>
            </a:xfrm>
            <a:prstGeom prst="rect">
              <a:avLst/>
            </a:prstGeom>
          </p:spPr>
          <p:txBody>
            <a:bodyPr wrap="square">
              <a:spAutoFit/>
            </a:bodyPr>
            <a:lstStyle/>
            <a:p>
              <a:r>
                <a:rPr lang="vi-VN" dirty="0">
                  <a:solidFill>
                    <a:srgbClr val="FFFF00"/>
                  </a:solidFill>
                </a:rPr>
                <a:t>obtaining C* from C</a:t>
              </a:r>
            </a:p>
          </p:txBody>
        </p:sp>
      </p:grpSp>
      <p:grpSp>
        <p:nvGrpSpPr>
          <p:cNvPr id="52" name="Group 51"/>
          <p:cNvGrpSpPr/>
          <p:nvPr/>
        </p:nvGrpSpPr>
        <p:grpSpPr>
          <a:xfrm>
            <a:off x="5556555" y="4270114"/>
            <a:ext cx="6119211" cy="1589769"/>
            <a:chOff x="5141824" y="4144679"/>
            <a:chExt cx="6119211" cy="1589769"/>
          </a:xfrm>
        </p:grpSpPr>
        <p:sp>
          <p:nvSpPr>
            <p:cNvPr id="34" name="Rectangle 33"/>
            <p:cNvSpPr/>
            <p:nvPr/>
          </p:nvSpPr>
          <p:spPr>
            <a:xfrm>
              <a:off x="5141824" y="4528284"/>
              <a:ext cx="6119211" cy="370703"/>
            </a:xfrm>
            <a:prstGeom prst="rect">
              <a:avLst/>
            </a:prstGeom>
          </p:spPr>
          <p:txBody>
            <a:bodyPr wrap="square">
              <a:spAutoFit/>
            </a:bodyPr>
            <a:lstStyle/>
            <a:p>
              <a:r>
                <a:rPr lang="en-US" dirty="0">
                  <a:latin typeface="Arial (Body)"/>
                </a:rPr>
                <a:t>Make sure that </a:t>
              </a:r>
              <a:r>
                <a:rPr lang="en-US" dirty="0">
                  <a:solidFill>
                    <a:srgbClr val="FF0000"/>
                  </a:solidFill>
                  <a:latin typeface="Arial (Body)"/>
                </a:rPr>
                <a:t>API is actually helpful </a:t>
              </a:r>
              <a:r>
                <a:rPr lang="en-US" dirty="0">
                  <a:latin typeface="Arial (Body)"/>
                </a:rPr>
                <a:t>➔</a:t>
              </a:r>
              <a:r>
                <a:rPr lang="vi-VN" dirty="0">
                  <a:latin typeface="Arial (Body)"/>
                </a:rPr>
                <a:t> </a:t>
              </a:r>
              <a:r>
                <a:rPr lang="vi-VN" dirty="0">
                  <a:solidFill>
                    <a:srgbClr val="FF0000"/>
                  </a:solidFill>
                </a:rPr>
                <a:t>weighting function</a:t>
              </a:r>
            </a:p>
          </p:txBody>
        </p:sp>
        <p:sp>
          <p:nvSpPr>
            <p:cNvPr id="40" name="Rectangle: Rounded Corners 39"/>
            <p:cNvSpPr/>
            <p:nvPr/>
          </p:nvSpPr>
          <p:spPr>
            <a:xfrm>
              <a:off x="5141824" y="4442169"/>
              <a:ext cx="6119211" cy="12922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1" name="Picture 40"/>
            <p:cNvPicPr>
              <a:picLocks noChangeAspect="1"/>
            </p:cNvPicPr>
            <p:nvPr/>
          </p:nvPicPr>
          <p:blipFill>
            <a:blip r:embed="rId8"/>
            <a:stretch>
              <a:fillRect/>
            </a:stretch>
          </p:blipFill>
          <p:spPr>
            <a:xfrm>
              <a:off x="5902048" y="4926870"/>
              <a:ext cx="4943475" cy="704850"/>
            </a:xfrm>
            <a:prstGeom prst="rect">
              <a:avLst/>
            </a:prstGeom>
          </p:spPr>
        </p:pic>
        <p:sp>
          <p:nvSpPr>
            <p:cNvPr id="42" name="Arrow: Down 41"/>
            <p:cNvSpPr/>
            <p:nvPr/>
          </p:nvSpPr>
          <p:spPr>
            <a:xfrm rot="10800000" flipH="1">
              <a:off x="9879996" y="4144679"/>
              <a:ext cx="271766" cy="27432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240620" y="3834996"/>
            <a:ext cx="5546991" cy="2831414"/>
            <a:chOff x="210803" y="3725667"/>
            <a:chExt cx="5546991" cy="2831414"/>
          </a:xfrm>
        </p:grpSpPr>
        <p:sp>
          <p:nvSpPr>
            <p:cNvPr id="43" name="Rectangle 42"/>
            <p:cNvSpPr/>
            <p:nvPr/>
          </p:nvSpPr>
          <p:spPr>
            <a:xfrm>
              <a:off x="210803" y="5346813"/>
              <a:ext cx="5377766" cy="1200329"/>
            </a:xfrm>
            <a:prstGeom prst="rect">
              <a:avLst/>
            </a:prstGeom>
          </p:spPr>
          <p:txBody>
            <a:bodyPr wrap="square">
              <a:spAutoFit/>
            </a:bodyPr>
            <a:lstStyle/>
            <a:p>
              <a:r>
                <a:rPr lang="vi-VN" dirty="0"/>
                <a:t>• GPT-J: w/o finetuning </a:t>
              </a:r>
            </a:p>
            <a:p>
              <a:r>
                <a:rPr lang="vi-VN" dirty="0"/>
                <a:t>• GPT-J + CC: finetuned on C</a:t>
              </a:r>
            </a:p>
            <a:p>
              <a:r>
                <a:rPr lang="vi-VN" dirty="0"/>
                <a:t>• Toolformer: GPT-J finetuned on C*</a:t>
              </a:r>
            </a:p>
            <a:p>
              <a:r>
                <a:rPr lang="vi-VN" dirty="0"/>
                <a:t>• Toolformer (disabled): disable API calls (decode)</a:t>
              </a:r>
            </a:p>
          </p:txBody>
        </p:sp>
        <p:sp>
          <p:nvSpPr>
            <p:cNvPr id="44" name="Rectangle: Rounded Corners 43"/>
            <p:cNvSpPr/>
            <p:nvPr/>
          </p:nvSpPr>
          <p:spPr>
            <a:xfrm>
              <a:off x="223254" y="5331443"/>
              <a:ext cx="5184216" cy="12256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Rectangle 44"/>
            <p:cNvSpPr/>
            <p:nvPr/>
          </p:nvSpPr>
          <p:spPr>
            <a:xfrm>
              <a:off x="1861397" y="3725667"/>
              <a:ext cx="3896397" cy="861774"/>
            </a:xfrm>
            <a:prstGeom prst="rect">
              <a:avLst/>
            </a:prstGeom>
          </p:spPr>
          <p:txBody>
            <a:bodyPr wrap="square">
              <a:spAutoFit/>
            </a:bodyPr>
            <a:lstStyle/>
            <a:p>
              <a:r>
                <a:rPr lang="en-US" sz="1600" dirty="0">
                  <a:latin typeface="Arial (Body)"/>
                </a:rPr>
                <a:t>batch size: 128</a:t>
              </a:r>
            </a:p>
            <a:p>
              <a:r>
                <a:rPr lang="en-US" sz="1600" dirty="0">
                  <a:latin typeface="Arial (Body)"/>
                </a:rPr>
                <a:t>learning rate: 1·10−5</a:t>
              </a:r>
            </a:p>
            <a:p>
              <a:r>
                <a:rPr lang="en-US" sz="1600" dirty="0">
                  <a:latin typeface="Arial (Body)"/>
                </a:rPr>
                <a:t>linear warmup: first 10% of training</a:t>
              </a:r>
              <a:endParaRPr lang="vi-VN" sz="1600" dirty="0">
                <a:latin typeface="Arial (Body)"/>
              </a:endParaRPr>
            </a:p>
          </p:txBody>
        </p:sp>
      </p:grpSp>
    </p:spTree>
    <p:extLst>
      <p:ext uri="{BB962C8B-B14F-4D97-AF65-F5344CB8AC3E}">
        <p14:creationId xmlns:p14="http://schemas.microsoft.com/office/powerpoint/2010/main" val="26128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arn(inVertic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arn(inVertical)">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arn(inVertical)">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arn(inVertical)">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barn(inVertical)">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4" y="2567405"/>
            <a:ext cx="10353762" cy="2098864"/>
          </a:xfrm>
        </p:spPr>
        <p:txBody>
          <a:bodyPr>
            <a:normAutofit/>
          </a:bodyPr>
          <a:lstStyle/>
          <a:p>
            <a:r>
              <a:rPr lang="en-US" sz="3000" dirty="0"/>
              <a:t>Clarify the researcher's ideas</a:t>
            </a:r>
          </a:p>
          <a:p>
            <a:r>
              <a:rPr lang="en-US" sz="3000" dirty="0"/>
              <a:t>Experiments &amp; My comments</a:t>
            </a:r>
          </a:p>
          <a:p>
            <a:r>
              <a:rPr lang="en-US" sz="3000" dirty="0"/>
              <a:t>Implement (code)</a:t>
            </a:r>
            <a:endParaRPr lang="vi-VN" sz="3000" dirty="0"/>
          </a:p>
        </p:txBody>
      </p:sp>
      <p:sp>
        <p:nvSpPr>
          <p:cNvPr id="5" name="Title 1"/>
          <p:cNvSpPr txBox="1">
            <a:spLocks/>
          </p:cNvSpPr>
          <p:nvPr/>
        </p:nvSpPr>
        <p:spPr>
          <a:xfrm>
            <a:off x="913794" y="270377"/>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Table of contents</a:t>
            </a:r>
            <a:endParaRPr lang="vi-VN" sz="3600" dirty="0"/>
          </a:p>
        </p:txBody>
      </p:sp>
    </p:spTree>
    <p:extLst>
      <p:ext uri="{BB962C8B-B14F-4D97-AF65-F5344CB8AC3E}">
        <p14:creationId xmlns:p14="http://schemas.microsoft.com/office/powerpoint/2010/main" val="3055217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0775" y="1428750"/>
            <a:ext cx="7410450" cy="400050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3428475" y="5429250"/>
                <a:ext cx="5335050" cy="398186"/>
              </a:xfrm>
              <a:prstGeom prst="rect">
                <a:avLst/>
              </a:prstGeom>
            </p:spPr>
            <p:txBody>
              <a:bodyPr wrap="none">
                <a:spAutoFit/>
              </a:bodyPr>
              <a:lstStyle/>
              <a:p>
                <a:r>
                  <a:rPr lang="en-US" dirty="0"/>
                  <a:t>Filtering threshold </a:t>
                </a:r>
                <a14:m>
                  <m:oMath xmlns:m="http://schemas.openxmlformats.org/officeDocument/2006/math">
                    <m:sSub>
                      <m:sSubPr>
                        <m:ctrlPr>
                          <a:rPr lang="el-GR" i="1" dirty="0">
                            <a:solidFill>
                              <a:srgbClr val="FFFF00"/>
                            </a:solidFill>
                            <a:latin typeface="Cambria Math" panose="02040503050406030204" pitchFamily="18" charset="0"/>
                          </a:rPr>
                        </m:ctrlPr>
                      </m:sSubPr>
                      <m:e>
                        <m:r>
                          <a:rPr lang="el-GR" i="1" dirty="0">
                            <a:solidFill>
                              <a:srgbClr val="FFFF00"/>
                            </a:solidFill>
                            <a:latin typeface="Cambria Math" panose="02040503050406030204" pitchFamily="18" charset="0"/>
                          </a:rPr>
                          <m:t>𝜏</m:t>
                        </m:r>
                      </m:e>
                      <m:sub>
                        <m:r>
                          <a:rPr lang="en-US" i="1" dirty="0">
                            <a:solidFill>
                              <a:srgbClr val="FFFF00"/>
                            </a:solidFill>
                            <a:latin typeface="Cambria Math" panose="02040503050406030204" pitchFamily="18" charset="0"/>
                          </a:rPr>
                          <m:t>𝑓</m:t>
                        </m:r>
                      </m:sub>
                    </m:sSub>
                  </m:oMath>
                </a14:m>
                <a:r>
                  <a:rPr lang="en-US" dirty="0">
                    <a:solidFill>
                      <a:srgbClr val="00B050"/>
                    </a:solidFill>
                  </a:rPr>
                  <a:t> </a:t>
                </a:r>
                <a:r>
                  <a:rPr lang="el-GR" dirty="0"/>
                  <a:t>➔ </a:t>
                </a:r>
                <a:r>
                  <a:rPr lang="en-US" dirty="0"/>
                  <a:t>keep API that </a:t>
                </a:r>
                <a14:m>
                  <m:oMath xmlns:m="http://schemas.openxmlformats.org/officeDocument/2006/math">
                    <m:sSubSup>
                      <m:sSubSupPr>
                        <m:ctrlPr>
                          <a:rPr lang="en-US" i="1">
                            <a:solidFill>
                              <a:srgbClr val="00B0F0"/>
                            </a:solidFill>
                            <a:latin typeface="Cambria Math" panose="02040503050406030204" pitchFamily="18" charset="0"/>
                          </a:rPr>
                        </m:ctrlPr>
                      </m:sSubSupPr>
                      <m:e>
                        <m:r>
                          <a:rPr lang="en-US" i="1">
                            <a:solidFill>
                              <a:srgbClr val="00B0F0"/>
                            </a:solidFill>
                            <a:latin typeface="Cambria Math" panose="02040503050406030204" pitchFamily="18" charset="0"/>
                          </a:rPr>
                          <m:t>𝐿</m:t>
                        </m:r>
                      </m:e>
                      <m:sub>
                        <m:r>
                          <a:rPr lang="en-US" i="1">
                            <a:solidFill>
                              <a:srgbClr val="00B0F0"/>
                            </a:solidFill>
                            <a:latin typeface="Cambria Math" panose="02040503050406030204" pitchFamily="18" charset="0"/>
                          </a:rPr>
                          <m:t>𝑖</m:t>
                        </m:r>
                      </m:sub>
                      <m:sup>
                        <m:r>
                          <a:rPr lang="en-US" i="1">
                            <a:solidFill>
                              <a:srgbClr val="00B0F0"/>
                            </a:solidFill>
                            <a:latin typeface="Cambria Math" panose="02040503050406030204" pitchFamily="18" charset="0"/>
                          </a:rPr>
                          <m:t>−</m:t>
                        </m:r>
                      </m:sup>
                    </m:sSubSup>
                    <m:sSubSup>
                      <m:sSubSupPr>
                        <m:ctrlPr>
                          <a:rPr lang="en-US" i="1">
                            <a:solidFill>
                              <a:srgbClr val="00B0F0"/>
                            </a:solidFill>
                            <a:latin typeface="Cambria Math" panose="02040503050406030204" pitchFamily="18" charset="0"/>
                          </a:rPr>
                        </m:ctrlPr>
                      </m:sSubSupPr>
                      <m:e>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𝐿</m:t>
                        </m:r>
                      </m:e>
                      <m:sub>
                        <m:r>
                          <a:rPr lang="en-US" i="1">
                            <a:solidFill>
                              <a:srgbClr val="00B0F0"/>
                            </a:solidFill>
                            <a:latin typeface="Cambria Math" panose="02040503050406030204" pitchFamily="18" charset="0"/>
                          </a:rPr>
                          <m:t>𝑖</m:t>
                        </m:r>
                      </m:sub>
                      <m:sup>
                        <m:r>
                          <a:rPr lang="en-US" i="1">
                            <a:solidFill>
                              <a:srgbClr val="00B0F0"/>
                            </a:solidFill>
                            <a:latin typeface="Cambria Math" panose="02040503050406030204" pitchFamily="18" charset="0"/>
                          </a:rPr>
                          <m:t>+</m:t>
                        </m:r>
                      </m:sup>
                    </m:sSubSup>
                    <m:r>
                      <a:rPr lang="en-US" i="1">
                        <a:solidFill>
                          <a:srgbClr val="00B0F0"/>
                        </a:solidFill>
                        <a:latin typeface="Cambria Math" panose="02040503050406030204" pitchFamily="18" charset="0"/>
                      </a:rPr>
                      <m:t>=</m:t>
                    </m:r>
                    <m:sSub>
                      <m:sSubPr>
                        <m:ctrlPr>
                          <a:rPr lang="el-GR" i="1" dirty="0">
                            <a:solidFill>
                              <a:srgbClr val="00B0F0"/>
                            </a:solidFill>
                            <a:latin typeface="Cambria Math" panose="02040503050406030204" pitchFamily="18" charset="0"/>
                          </a:rPr>
                        </m:ctrlPr>
                      </m:sSubPr>
                      <m:e>
                        <m:r>
                          <a:rPr lang="el-GR" i="1" dirty="0">
                            <a:solidFill>
                              <a:srgbClr val="00B0F0"/>
                            </a:solidFill>
                            <a:latin typeface="Cambria Math" panose="02040503050406030204" pitchFamily="18" charset="0"/>
                          </a:rPr>
                          <m:t>𝜏</m:t>
                        </m:r>
                      </m:e>
                      <m:sub>
                        <m:r>
                          <a:rPr lang="en-US" i="1" dirty="0">
                            <a:solidFill>
                              <a:srgbClr val="00B0F0"/>
                            </a:solidFill>
                            <a:latin typeface="Cambria Math" panose="02040503050406030204" pitchFamily="18" charset="0"/>
                          </a:rPr>
                          <m:t>𝑓</m:t>
                        </m:r>
                      </m:sub>
                    </m:sSub>
                  </m:oMath>
                </a14:m>
                <a:endParaRPr lang="vi-VN" dirty="0"/>
              </a:p>
            </p:txBody>
          </p:sp>
        </mc:Choice>
        <mc:Fallback xmlns="">
          <p:sp>
            <p:nvSpPr>
              <p:cNvPr id="5" name="Rectangle 4"/>
              <p:cNvSpPr>
                <a:spLocks noRot="1" noChangeAspect="1" noMove="1" noResize="1" noEditPoints="1" noAdjustHandles="1" noChangeArrowheads="1" noChangeShapeType="1" noTextEdit="1"/>
              </p:cNvSpPr>
              <p:nvPr/>
            </p:nvSpPr>
            <p:spPr>
              <a:xfrm>
                <a:off x="3428475" y="5429250"/>
                <a:ext cx="5335050" cy="398186"/>
              </a:xfrm>
              <a:prstGeom prst="rect">
                <a:avLst/>
              </a:prstGeom>
              <a:blipFill>
                <a:blip r:embed="rId3"/>
                <a:stretch>
                  <a:fillRect l="-913" t="-7692" b="-18462"/>
                </a:stretch>
              </a:blipFill>
            </p:spPr>
            <p:txBody>
              <a:bodyPr/>
              <a:lstStyle/>
              <a:p>
                <a:r>
                  <a:rPr lang="vi-VN">
                    <a:noFill/>
                  </a:rPr>
                  <a:t> </a:t>
                </a:r>
              </a:p>
            </p:txBody>
          </p:sp>
        </mc:Fallback>
      </mc:AlternateContent>
    </p:spTree>
    <p:extLst>
      <p:ext uri="{BB962C8B-B14F-4D97-AF65-F5344CB8AC3E}">
        <p14:creationId xmlns:p14="http://schemas.microsoft.com/office/powerpoint/2010/main" val="94982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522424" y="1825645"/>
                <a:ext cx="11057420" cy="4341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just"/>
                <a:r>
                  <a:rPr lang="en-US" sz="2800" u="sng" dirty="0">
                    <a:solidFill>
                      <a:srgbClr val="FF0000"/>
                    </a:solidFill>
                  </a:rPr>
                  <a:t>SETUP</a:t>
                </a:r>
              </a:p>
              <a:p>
                <a:pPr algn="just"/>
                <a:r>
                  <a:rPr lang="en-US" sz="2800" dirty="0">
                    <a:solidFill>
                      <a:srgbClr val="92D050"/>
                    </a:solidFill>
                  </a:rPr>
                  <a:t>prompted zero shot setup </a:t>
                </a:r>
                <a:r>
                  <a:rPr lang="en-US" sz="2800" dirty="0"/>
                  <a:t>-  instructed to solve but do not provide any in-context examples</a:t>
                </a:r>
              </a:p>
              <a:p>
                <a:pPr algn="just"/>
                <a:r>
                  <a:rPr lang="en-US" sz="2800" dirty="0">
                    <a:solidFill>
                      <a:srgbClr val="92D050"/>
                    </a:solidFill>
                  </a:rPr>
                  <a:t>greedy decoding </a:t>
                </a:r>
                <a:r>
                  <a:rPr lang="en-US" sz="2800" dirty="0"/>
                  <a:t>- selects the word with the highest probability as the next word </a:t>
                </a:r>
                <a14:m>
                  <m:oMath xmlns:m="http://schemas.openxmlformats.org/officeDocument/2006/math">
                    <m:sSub>
                      <m:sSubPr>
                        <m:ctrlPr>
                          <a:rPr lang="el-GR" sz="2800" i="1" dirty="0">
                            <a:solidFill>
                              <a:srgbClr val="00B0F0"/>
                            </a:solidFill>
                            <a:latin typeface="Cambria Math" panose="02040503050406030204" pitchFamily="18" charset="0"/>
                          </a:rPr>
                        </m:ctrlPr>
                      </m:sSubPr>
                      <m:e>
                        <m:r>
                          <a:rPr lang="en-US" sz="2800" b="0" i="1" dirty="0" smtClean="0">
                            <a:solidFill>
                              <a:srgbClr val="00B0F0"/>
                            </a:solidFill>
                            <a:latin typeface="Cambria Math" panose="02040503050406030204" pitchFamily="18" charset="0"/>
                          </a:rPr>
                          <m:t>𝑤</m:t>
                        </m:r>
                      </m:e>
                      <m:sub>
                        <m:r>
                          <a:rPr lang="en-US" sz="2800" b="0" i="1" dirty="0" smtClean="0">
                            <a:solidFill>
                              <a:srgbClr val="00B0F0"/>
                            </a:solidFill>
                            <a:latin typeface="Cambria Math" panose="02040503050406030204" pitchFamily="18" charset="0"/>
                          </a:rPr>
                          <m:t>𝑡</m:t>
                        </m:r>
                      </m:sub>
                    </m:sSub>
                    <m:r>
                      <a:rPr lang="en-US" sz="2800" b="0" i="1" dirty="0" smtClean="0">
                        <a:solidFill>
                          <a:srgbClr val="00B0F0"/>
                        </a:solidFill>
                        <a:latin typeface="Cambria Math" panose="02040503050406030204" pitchFamily="18" charset="0"/>
                      </a:rPr>
                      <m:t>=</m:t>
                    </m:r>
                    <m:f>
                      <m:fPr>
                        <m:type m:val="noBar"/>
                        <m:ctrlPr>
                          <a:rPr lang="en-US" sz="2800" b="0" i="1" dirty="0" smtClean="0">
                            <a:solidFill>
                              <a:srgbClr val="00B0F0"/>
                            </a:solidFill>
                            <a:latin typeface="Cambria Math" panose="02040503050406030204" pitchFamily="18" charset="0"/>
                          </a:rPr>
                        </m:ctrlPr>
                      </m:fPr>
                      <m:num>
                        <m:r>
                          <a:rPr lang="en-US" sz="2800" b="0" i="1" dirty="0" smtClean="0">
                            <a:solidFill>
                              <a:srgbClr val="00B0F0"/>
                            </a:solidFill>
                            <a:latin typeface="Cambria Math" panose="02040503050406030204" pitchFamily="18" charset="0"/>
                          </a:rPr>
                          <m:t>𝑎𝑟𝑔𝑚𝑎𝑥</m:t>
                        </m:r>
                      </m:num>
                      <m:den>
                        <m:r>
                          <a:rPr lang="en-US" sz="2800" b="0" i="1" dirty="0" smtClean="0">
                            <a:solidFill>
                              <a:srgbClr val="00B0F0"/>
                            </a:solidFill>
                            <a:latin typeface="Cambria Math" panose="02040503050406030204" pitchFamily="18" charset="0"/>
                          </a:rPr>
                          <m:t>𝑤</m:t>
                        </m:r>
                      </m:den>
                    </m:f>
                    <m:r>
                      <a:rPr lang="en-US" sz="2800" b="0" i="1" dirty="0" smtClean="0">
                        <a:solidFill>
                          <a:srgbClr val="00B0F0"/>
                        </a:solidFill>
                        <a:latin typeface="Cambria Math" panose="02040503050406030204" pitchFamily="18" charset="0"/>
                      </a:rPr>
                      <m:t>𝑃</m:t>
                    </m:r>
                    <m:r>
                      <a:rPr lang="en-US" sz="2800" i="1" dirty="0">
                        <a:solidFill>
                          <a:srgbClr val="00B0F0"/>
                        </a:solidFill>
                        <a:latin typeface="Cambria Math" panose="02040503050406030204" pitchFamily="18" charset="0"/>
                      </a:rPr>
                      <m:t>(</m:t>
                    </m:r>
                    <m:r>
                      <a:rPr lang="en-US" sz="2800" i="1" dirty="0">
                        <a:solidFill>
                          <a:srgbClr val="00B0F0"/>
                        </a:solidFill>
                        <a:latin typeface="Cambria Math" panose="02040503050406030204" pitchFamily="18" charset="0"/>
                      </a:rPr>
                      <m:t>𝑤</m:t>
                    </m:r>
                    <m:r>
                      <a:rPr lang="en-US" sz="2800" i="1" dirty="0">
                        <a:solidFill>
                          <a:srgbClr val="00B0F0"/>
                        </a:solidFill>
                        <a:latin typeface="Cambria Math" panose="02040503050406030204" pitchFamily="18" charset="0"/>
                      </a:rPr>
                      <m:t>|</m:t>
                    </m:r>
                    <m:sSub>
                      <m:sSubPr>
                        <m:ctrlPr>
                          <a:rPr lang="en-US" sz="2800" i="1" dirty="0">
                            <a:solidFill>
                              <a:srgbClr val="00B0F0"/>
                            </a:solidFill>
                            <a:latin typeface="Cambria Math" panose="02040503050406030204" pitchFamily="18" charset="0"/>
                          </a:rPr>
                        </m:ctrlPr>
                      </m:sSubPr>
                      <m:e>
                        <m:r>
                          <a:rPr lang="en-US" sz="2800" i="1" dirty="0">
                            <a:solidFill>
                              <a:srgbClr val="00B0F0"/>
                            </a:solidFill>
                            <a:latin typeface="Cambria Math" panose="02040503050406030204" pitchFamily="18" charset="0"/>
                          </a:rPr>
                          <m:t>𝑤</m:t>
                        </m:r>
                      </m:e>
                      <m:sub>
                        <m:r>
                          <a:rPr lang="en-US" sz="2800" i="1" dirty="0">
                            <a:solidFill>
                              <a:srgbClr val="00B0F0"/>
                            </a:solidFill>
                            <a:latin typeface="Cambria Math" panose="02040503050406030204" pitchFamily="18" charset="0"/>
                          </a:rPr>
                          <m:t>1:</m:t>
                        </m:r>
                        <m:r>
                          <a:rPr lang="en-US" sz="2800" i="1" dirty="0">
                            <a:solidFill>
                              <a:srgbClr val="00B0F0"/>
                            </a:solidFill>
                            <a:latin typeface="Cambria Math" panose="02040503050406030204" pitchFamily="18" charset="0"/>
                          </a:rPr>
                          <m:t>𝑡</m:t>
                        </m:r>
                        <m:r>
                          <a:rPr lang="en-US" sz="2800" i="1" dirty="0">
                            <a:solidFill>
                              <a:srgbClr val="00B0F0"/>
                            </a:solidFill>
                            <a:latin typeface="Cambria Math" panose="02040503050406030204" pitchFamily="18" charset="0"/>
                          </a:rPr>
                          <m:t>−1</m:t>
                        </m:r>
                      </m:sub>
                    </m:sSub>
                    <m:r>
                      <a:rPr lang="en-US" sz="2800" b="0" i="1" dirty="0" smtClean="0">
                        <a:solidFill>
                          <a:srgbClr val="00B0F0"/>
                        </a:solidFill>
                        <a:latin typeface="Cambria Math" panose="02040503050406030204" pitchFamily="18" charset="0"/>
                      </a:rPr>
                      <m:t>)</m:t>
                    </m:r>
                  </m:oMath>
                </a14:m>
                <a:r>
                  <a:rPr lang="en-US" sz="2800" dirty="0"/>
                  <a:t>, but </a:t>
                </a:r>
                <a:r>
                  <a:rPr lang="en-US" sz="2800" dirty="0">
                    <a:solidFill>
                      <a:srgbClr val="92D050"/>
                    </a:solidFill>
                  </a:rPr>
                  <a:t>one modification</a:t>
                </a:r>
              </a:p>
              <a:p>
                <a:pPr algn="just"/>
                <a:r>
                  <a:rPr lang="en-US" sz="2800" dirty="0"/>
                  <a:t>Standard: </a:t>
                </a:r>
                <a:r>
                  <a:rPr lang="en-US" sz="2800" dirty="0">
                    <a:solidFill>
                      <a:srgbClr val="FF0000"/>
                    </a:solidFill>
                  </a:rPr>
                  <a:t>the most likely token </a:t>
                </a:r>
                <a:r>
                  <a:rPr lang="en-US" sz="2800" dirty="0"/>
                  <a:t>➔ Modification: </a:t>
                </a:r>
                <a:r>
                  <a:rPr lang="en-US" sz="2800" dirty="0">
                    <a:solidFill>
                      <a:srgbClr val="FF0000"/>
                    </a:solidFill>
                  </a:rPr>
                  <a:t>the </a:t>
                </a:r>
                <a:r>
                  <a:rPr lang="en-US" sz="2800" dirty="0">
                    <a:solidFill>
                      <a:srgbClr val="FFFF00"/>
                    </a:solidFill>
                  </a:rPr>
                  <a:t>k</a:t>
                </a:r>
                <a:r>
                  <a:rPr lang="en-US" sz="2800" dirty="0">
                    <a:solidFill>
                      <a:srgbClr val="FF0000"/>
                    </a:solidFill>
                  </a:rPr>
                  <a:t> most likely tokens </a:t>
                </a:r>
                <a:r>
                  <a:rPr lang="en-US" sz="2800" dirty="0"/>
                  <a:t>➔ that </a:t>
                </a:r>
                <a14:m>
                  <m:oMath xmlns:m="http://schemas.openxmlformats.org/officeDocument/2006/math">
                    <m:sSub>
                      <m:sSubPr>
                        <m:ctrlPr>
                          <a:rPr lang="el-GR" sz="2800" i="1" dirty="0" smtClean="0">
                            <a:solidFill>
                              <a:srgbClr val="00B0F0"/>
                            </a:solidFill>
                            <a:latin typeface="Cambria Math" panose="02040503050406030204" pitchFamily="18" charset="0"/>
                          </a:rPr>
                        </m:ctrlPr>
                      </m:sSubPr>
                      <m:e>
                        <m:r>
                          <a:rPr lang="en-US" sz="2800" i="1" dirty="0">
                            <a:solidFill>
                              <a:srgbClr val="00B0F0"/>
                            </a:solidFill>
                            <a:latin typeface="Cambria Math" panose="02040503050406030204" pitchFamily="18" charset="0"/>
                          </a:rPr>
                          <m:t>𝑤</m:t>
                        </m:r>
                      </m:e>
                      <m:sub>
                        <m:r>
                          <a:rPr lang="en-US" sz="2800" i="1" dirty="0">
                            <a:solidFill>
                              <a:srgbClr val="00B0F0"/>
                            </a:solidFill>
                            <a:latin typeface="Cambria Math" panose="02040503050406030204" pitchFamily="18" charset="0"/>
                          </a:rPr>
                          <m:t>𝑡</m:t>
                        </m:r>
                      </m:sub>
                    </m:sSub>
                  </m:oMath>
                </a14:m>
                <a:r>
                  <a:rPr lang="en-US" sz="2800" dirty="0">
                    <a:solidFill>
                      <a:srgbClr val="00B0F0"/>
                    </a:solidFill>
                  </a:rPr>
                  <a:t> = &lt;API&gt;</a:t>
                </a:r>
                <a:r>
                  <a:rPr lang="en-US" sz="2800" dirty="0"/>
                  <a:t> ➔ </a:t>
                </a:r>
                <a:r>
                  <a:rPr lang="en-US" sz="2800" dirty="0">
                    <a:solidFill>
                      <a:srgbClr val="FFFF00"/>
                    </a:solidFill>
                  </a:rPr>
                  <a:t>k = 10</a:t>
                </a:r>
              </a:p>
              <a:p>
                <a:pPr algn="just"/>
                <a:r>
                  <a:rPr lang="en-US" sz="2800" dirty="0">
                    <a:solidFill>
                      <a:srgbClr val="92D050"/>
                    </a:solidFill>
                  </a:rPr>
                  <a:t>one API call/input </a:t>
                </a:r>
                <a:r>
                  <a:rPr lang="en-US" sz="2800" dirty="0"/>
                  <a:t>➔ does not get stuck in a loop in case API call not providing the response</a:t>
                </a:r>
              </a:p>
              <a:p>
                <a:pPr algn="just"/>
                <a:endParaRPr lang="en-US" sz="2800" dirty="0">
                  <a:solidFill>
                    <a:srgbClr val="92D050"/>
                  </a:solidFill>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522424" y="1825645"/>
                <a:ext cx="11057420" cy="4341237"/>
              </a:xfrm>
              <a:prstGeom prst="rect">
                <a:avLst/>
              </a:prstGeom>
              <a:blipFill>
                <a:blip r:embed="rId2"/>
                <a:stretch>
                  <a:fillRect l="-992" t="-1683" r="-1323" b="-1403"/>
                </a:stretch>
              </a:blipFill>
            </p:spPr>
            <p:txBody>
              <a:bodyPr/>
              <a:lstStyle/>
              <a:p>
                <a:r>
                  <a:rPr lang="vi-VN">
                    <a:noFill/>
                  </a:rPr>
                  <a:t> </a:t>
                </a:r>
              </a:p>
            </p:txBody>
          </p:sp>
        </mc:Fallback>
      </mc:AlternateContent>
    </p:spTree>
    <p:extLst>
      <p:ext uri="{BB962C8B-B14F-4D97-AF65-F5344CB8AC3E}">
        <p14:creationId xmlns:p14="http://schemas.microsoft.com/office/powerpoint/2010/main" val="406388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mc:AlternateContent xmlns:mc="http://schemas.openxmlformats.org/markup-compatibility/2006" xmlns:a14="http://schemas.microsoft.com/office/drawing/2010/main">
        <mc:Choice Requires="a14">
          <p:sp>
            <p:nvSpPr>
              <p:cNvPr id="6" name="Rectangle 5"/>
              <p:cNvSpPr/>
              <p:nvPr/>
            </p:nvSpPr>
            <p:spPr>
              <a:xfrm>
                <a:off x="517450" y="1798936"/>
                <a:ext cx="11103936" cy="369332"/>
              </a:xfrm>
              <a:prstGeom prst="rect">
                <a:avLst/>
              </a:prstGeom>
            </p:spPr>
            <p:txBody>
              <a:bodyPr wrap="square">
                <a:spAutoFit/>
              </a:bodyPr>
              <a:lstStyle/>
              <a:p>
                <a:pPr algn="just"/>
                <a:r>
                  <a:rPr lang="en-US" dirty="0"/>
                  <a:t>Standard: </a:t>
                </a:r>
                <a:r>
                  <a:rPr lang="en-US" dirty="0">
                    <a:solidFill>
                      <a:srgbClr val="FF0000"/>
                    </a:solidFill>
                  </a:rPr>
                  <a:t>the most likely token </a:t>
                </a:r>
                <a:r>
                  <a:rPr lang="en-US" dirty="0"/>
                  <a:t>➔ Modification: </a:t>
                </a:r>
                <a:r>
                  <a:rPr lang="en-US" dirty="0">
                    <a:solidFill>
                      <a:srgbClr val="FF0000"/>
                    </a:solidFill>
                  </a:rPr>
                  <a:t>the </a:t>
                </a:r>
                <a:r>
                  <a:rPr lang="en-US" dirty="0">
                    <a:solidFill>
                      <a:srgbClr val="FFFF00"/>
                    </a:solidFill>
                  </a:rPr>
                  <a:t>k</a:t>
                </a:r>
                <a:r>
                  <a:rPr lang="en-US" dirty="0">
                    <a:solidFill>
                      <a:srgbClr val="FF0000"/>
                    </a:solidFill>
                  </a:rPr>
                  <a:t> most likely tokens </a:t>
                </a:r>
                <a:r>
                  <a:rPr lang="en-US" dirty="0"/>
                  <a:t>➔ that </a:t>
                </a:r>
                <a14:m>
                  <m:oMath xmlns:m="http://schemas.openxmlformats.org/officeDocument/2006/math">
                    <m:sSub>
                      <m:sSubPr>
                        <m:ctrlPr>
                          <a:rPr lang="el-GR" i="1" dirty="0">
                            <a:solidFill>
                              <a:srgbClr val="00B0F0"/>
                            </a:solidFill>
                            <a:latin typeface="Cambria Math" panose="02040503050406030204" pitchFamily="18" charset="0"/>
                          </a:rPr>
                        </m:ctrlPr>
                      </m:sSubPr>
                      <m:e>
                        <m:r>
                          <a:rPr lang="en-US" i="1" dirty="0">
                            <a:solidFill>
                              <a:srgbClr val="00B0F0"/>
                            </a:solidFill>
                            <a:latin typeface="Cambria Math" panose="02040503050406030204" pitchFamily="18" charset="0"/>
                          </a:rPr>
                          <m:t>𝑤</m:t>
                        </m:r>
                      </m:e>
                      <m:sub>
                        <m:r>
                          <a:rPr lang="en-US" i="1" dirty="0">
                            <a:solidFill>
                              <a:srgbClr val="00B0F0"/>
                            </a:solidFill>
                            <a:latin typeface="Cambria Math" panose="02040503050406030204" pitchFamily="18" charset="0"/>
                          </a:rPr>
                          <m:t>𝑡</m:t>
                        </m:r>
                      </m:sub>
                    </m:sSub>
                  </m:oMath>
                </a14:m>
                <a:r>
                  <a:rPr lang="en-US" dirty="0">
                    <a:solidFill>
                      <a:srgbClr val="00B0F0"/>
                    </a:solidFill>
                  </a:rPr>
                  <a:t> = &lt;API&gt;</a:t>
                </a:r>
                <a:r>
                  <a:rPr lang="en-US" dirty="0"/>
                  <a:t> ➔ </a:t>
                </a:r>
                <a:r>
                  <a:rPr lang="en-US" dirty="0">
                    <a:solidFill>
                      <a:srgbClr val="FFFF00"/>
                    </a:solidFill>
                  </a:rPr>
                  <a:t>k = 10</a:t>
                </a:r>
              </a:p>
            </p:txBody>
          </p:sp>
        </mc:Choice>
        <mc:Fallback xmlns="">
          <p:sp>
            <p:nvSpPr>
              <p:cNvPr id="6" name="Rectangle 5"/>
              <p:cNvSpPr>
                <a:spLocks noRot="1" noChangeAspect="1" noMove="1" noResize="1" noEditPoints="1" noAdjustHandles="1" noChangeArrowheads="1" noChangeShapeType="1" noTextEdit="1"/>
              </p:cNvSpPr>
              <p:nvPr/>
            </p:nvSpPr>
            <p:spPr>
              <a:xfrm>
                <a:off x="517450" y="1798936"/>
                <a:ext cx="11103936" cy="369332"/>
              </a:xfrm>
              <a:prstGeom prst="rect">
                <a:avLst/>
              </a:prstGeom>
              <a:blipFill>
                <a:blip r:embed="rId2"/>
                <a:stretch>
                  <a:fillRect l="-494" t="-8197" b="-24590"/>
                </a:stretch>
              </a:blipFill>
            </p:spPr>
            <p:txBody>
              <a:bodyPr/>
              <a:lstStyle/>
              <a:p>
                <a:r>
                  <a:rPr lang="vi-VN">
                    <a:noFill/>
                  </a:rPr>
                  <a:t> </a:t>
                </a:r>
              </a:p>
            </p:txBody>
          </p:sp>
        </mc:Fallback>
      </mc:AlternateContent>
      <p:sp>
        <p:nvSpPr>
          <p:cNvPr id="9" name="Rectangle 8"/>
          <p:cNvSpPr/>
          <p:nvPr/>
        </p:nvSpPr>
        <p:spPr>
          <a:xfrm>
            <a:off x="5036321" y="4666164"/>
            <a:ext cx="6255489" cy="369332"/>
          </a:xfrm>
          <a:prstGeom prst="rect">
            <a:avLst/>
          </a:prstGeom>
        </p:spPr>
        <p:txBody>
          <a:bodyPr wrap="square">
            <a:spAutoFit/>
          </a:bodyPr>
          <a:lstStyle/>
          <a:p>
            <a:r>
              <a:rPr lang="en-US" dirty="0">
                <a:solidFill>
                  <a:srgbClr val="FFFF00"/>
                </a:solidFill>
              </a:rPr>
              <a:t>increasing k </a:t>
            </a:r>
            <a:r>
              <a:rPr lang="en-US" dirty="0"/>
              <a:t>➔ model doing API calls for </a:t>
            </a:r>
            <a:r>
              <a:rPr lang="en-US" dirty="0">
                <a:solidFill>
                  <a:srgbClr val="FFFF00"/>
                </a:solidFill>
              </a:rPr>
              <a:t>more examples</a:t>
            </a:r>
            <a:endParaRPr lang="vi-VN" dirty="0">
              <a:solidFill>
                <a:srgbClr val="FFFF00"/>
              </a:solidFill>
            </a:endParaRPr>
          </a:p>
        </p:txBody>
      </p:sp>
      <p:sp>
        <p:nvSpPr>
          <p:cNvPr id="10" name="Rectangle 9"/>
          <p:cNvSpPr/>
          <p:nvPr/>
        </p:nvSpPr>
        <p:spPr>
          <a:xfrm>
            <a:off x="517450" y="5184352"/>
            <a:ext cx="6893409" cy="923330"/>
          </a:xfrm>
          <a:prstGeom prst="rect">
            <a:avLst/>
          </a:prstGeom>
        </p:spPr>
        <p:txBody>
          <a:bodyPr wrap="square">
            <a:spAutoFit/>
          </a:bodyPr>
          <a:lstStyle/>
          <a:p>
            <a:r>
              <a:rPr lang="en-US" dirty="0">
                <a:solidFill>
                  <a:srgbClr val="FFFF00"/>
                </a:solidFill>
              </a:rPr>
              <a:t>k = 1 </a:t>
            </a:r>
            <a:r>
              <a:rPr lang="en-US" dirty="0"/>
              <a:t>➔ model is calibrated to some extent ➔ decide to call APIs (better perform) instead of NOT call APIs (badly perform). </a:t>
            </a:r>
            <a:r>
              <a:rPr lang="en-US" dirty="0">
                <a:solidFill>
                  <a:srgbClr val="FFFF00"/>
                </a:solidFill>
              </a:rPr>
              <a:t>higher values of k </a:t>
            </a:r>
            <a:r>
              <a:rPr lang="en-US" dirty="0"/>
              <a:t>➔ lose this calibration</a:t>
            </a:r>
            <a:endParaRPr lang="vi-VN" dirty="0">
              <a:solidFill>
                <a:srgbClr val="FFFF00"/>
              </a:solidFill>
            </a:endParaRPr>
          </a:p>
        </p:txBody>
      </p:sp>
      <p:pic>
        <p:nvPicPr>
          <p:cNvPr id="11" name="Picture 10"/>
          <p:cNvPicPr>
            <a:picLocks noChangeAspect="1"/>
          </p:cNvPicPr>
          <p:nvPr/>
        </p:nvPicPr>
        <p:blipFill>
          <a:blip r:embed="rId3"/>
          <a:stretch>
            <a:fillRect/>
          </a:stretch>
        </p:blipFill>
        <p:spPr>
          <a:xfrm>
            <a:off x="5036321" y="2317124"/>
            <a:ext cx="6391275" cy="2305050"/>
          </a:xfrm>
          <a:prstGeom prst="rect">
            <a:avLst/>
          </a:prstGeom>
        </p:spPr>
      </p:pic>
    </p:spTree>
    <p:extLst>
      <p:ext uri="{BB962C8B-B14F-4D97-AF65-F5344CB8AC3E}">
        <p14:creationId xmlns:p14="http://schemas.microsoft.com/office/powerpoint/2010/main" val="120215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evaluate models</a:t>
            </a:r>
            <a:endParaRPr lang="vi-VN" sz="3600" dirty="0"/>
          </a:p>
        </p:txBody>
      </p:sp>
      <p:sp>
        <p:nvSpPr>
          <p:cNvPr id="5" name="Content Placeholder 2"/>
          <p:cNvSpPr txBox="1">
            <a:spLocks/>
          </p:cNvSpPr>
          <p:nvPr/>
        </p:nvSpPr>
        <p:spPr>
          <a:xfrm>
            <a:off x="288288" y="1511857"/>
            <a:ext cx="11525692" cy="51674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just"/>
            <a:r>
              <a:rPr lang="en-US" sz="2600" dirty="0"/>
              <a:t>Considering the following </a:t>
            </a:r>
            <a:r>
              <a:rPr lang="en-US" sz="2600" dirty="0">
                <a:solidFill>
                  <a:srgbClr val="FF0000"/>
                </a:solidFill>
              </a:rPr>
              <a:t>criterions</a:t>
            </a:r>
            <a:r>
              <a:rPr lang="en-US" sz="2600" dirty="0"/>
              <a:t>:</a:t>
            </a:r>
          </a:p>
          <a:p>
            <a:pPr algn="just"/>
            <a:r>
              <a:rPr lang="en-US" sz="2600" u="sng" dirty="0">
                <a:solidFill>
                  <a:srgbClr val="92D050"/>
                </a:solidFill>
              </a:rPr>
              <a:t>The factual and commonsense knowledge</a:t>
            </a:r>
            <a:r>
              <a:rPr lang="en-US" sz="2600" dirty="0"/>
              <a:t> contained in </a:t>
            </a:r>
            <a:r>
              <a:rPr lang="en-US" sz="2600" dirty="0" err="1"/>
              <a:t>pretrained</a:t>
            </a:r>
            <a:r>
              <a:rPr lang="en-US" sz="2600" dirty="0"/>
              <a:t> language models (on </a:t>
            </a:r>
            <a:r>
              <a:rPr lang="en-US" sz="2600" dirty="0" err="1">
                <a:solidFill>
                  <a:srgbClr val="FFFF00"/>
                </a:solidFill>
              </a:rPr>
              <a:t>SQuAD</a:t>
            </a:r>
            <a:r>
              <a:rPr lang="en-US" sz="2600" dirty="0">
                <a:solidFill>
                  <a:srgbClr val="FFFF00"/>
                </a:solidFill>
              </a:rPr>
              <a:t>, Google RE and T-</a:t>
            </a:r>
            <a:r>
              <a:rPr lang="en-US" sz="2600" dirty="0" err="1">
                <a:solidFill>
                  <a:srgbClr val="FFFF00"/>
                </a:solidFill>
              </a:rPr>
              <a:t>REx</a:t>
            </a:r>
            <a:r>
              <a:rPr lang="en-US" sz="2600" dirty="0">
                <a:solidFill>
                  <a:srgbClr val="FFFF00"/>
                </a:solidFill>
              </a:rPr>
              <a:t> subsets of the LAMA</a:t>
            </a:r>
            <a:r>
              <a:rPr lang="en-US" sz="2600" dirty="0"/>
              <a:t>)</a:t>
            </a:r>
          </a:p>
          <a:p>
            <a:pPr algn="just"/>
            <a:r>
              <a:rPr lang="en-US" sz="2600" u="sng" dirty="0">
                <a:solidFill>
                  <a:srgbClr val="92D050"/>
                </a:solidFill>
              </a:rPr>
              <a:t>Performance on specific tasks</a:t>
            </a:r>
            <a:r>
              <a:rPr lang="en-US" sz="2600" dirty="0"/>
              <a:t> when compared with other models</a:t>
            </a:r>
          </a:p>
          <a:p>
            <a:pPr lvl="1" algn="just"/>
            <a:r>
              <a:rPr lang="en-US" sz="2400" dirty="0"/>
              <a:t>Mathematical reasoning abilities on </a:t>
            </a:r>
            <a:r>
              <a:rPr lang="en-US" sz="2400" dirty="0" err="1">
                <a:solidFill>
                  <a:srgbClr val="FFFF00"/>
                </a:solidFill>
              </a:rPr>
              <a:t>ASDiv</a:t>
            </a:r>
            <a:r>
              <a:rPr lang="en-US" sz="2400" dirty="0">
                <a:solidFill>
                  <a:srgbClr val="FFFF00"/>
                </a:solidFill>
              </a:rPr>
              <a:t>, SVAMP, MAWPS</a:t>
            </a:r>
          </a:p>
          <a:p>
            <a:pPr lvl="1" algn="just"/>
            <a:r>
              <a:rPr lang="en-US" sz="2400" dirty="0"/>
              <a:t>Question Answering on </a:t>
            </a:r>
            <a:r>
              <a:rPr lang="en-US" sz="2400" dirty="0">
                <a:solidFill>
                  <a:srgbClr val="FFFF00"/>
                </a:solidFill>
              </a:rPr>
              <a:t>Web Questions, Natural Questions, </a:t>
            </a:r>
            <a:r>
              <a:rPr lang="en-US" sz="2400" dirty="0" err="1">
                <a:solidFill>
                  <a:srgbClr val="FFFF00"/>
                </a:solidFill>
              </a:rPr>
              <a:t>TriviaQA</a:t>
            </a:r>
            <a:endParaRPr lang="en-US" sz="2400" dirty="0">
              <a:solidFill>
                <a:srgbClr val="FFFF00"/>
              </a:solidFill>
            </a:endParaRPr>
          </a:p>
          <a:p>
            <a:pPr lvl="1" algn="just"/>
            <a:r>
              <a:rPr lang="en-US" sz="2400" dirty="0"/>
              <a:t>Multilingual Question Answering on </a:t>
            </a:r>
            <a:r>
              <a:rPr lang="en-US" sz="2400" dirty="0">
                <a:solidFill>
                  <a:srgbClr val="FFFF00"/>
                </a:solidFill>
              </a:rPr>
              <a:t>MLQA</a:t>
            </a:r>
          </a:p>
          <a:p>
            <a:pPr lvl="1" algn="just"/>
            <a:r>
              <a:rPr lang="en-US" sz="2400" dirty="0"/>
              <a:t>Calendar API’s utility on </a:t>
            </a:r>
            <a:r>
              <a:rPr lang="en-US" sz="2400" dirty="0">
                <a:solidFill>
                  <a:srgbClr val="FFFF00"/>
                </a:solidFill>
              </a:rPr>
              <a:t>TEMPLAMA, generated DATESET</a:t>
            </a:r>
          </a:p>
          <a:p>
            <a:pPr algn="just"/>
            <a:r>
              <a:rPr lang="en-US" sz="2600" u="sng" dirty="0">
                <a:solidFill>
                  <a:srgbClr val="92D050"/>
                </a:solidFill>
              </a:rPr>
              <a:t>Language modeling performance</a:t>
            </a:r>
            <a:r>
              <a:rPr lang="en-US" sz="2600" dirty="0"/>
              <a:t> on  </a:t>
            </a:r>
            <a:r>
              <a:rPr lang="en-US" sz="2600" dirty="0" err="1">
                <a:solidFill>
                  <a:srgbClr val="FFFF00"/>
                </a:solidFill>
              </a:rPr>
              <a:t>WikiText</a:t>
            </a:r>
            <a:r>
              <a:rPr lang="en-US" sz="2600" dirty="0">
                <a:solidFill>
                  <a:srgbClr val="FFFF00"/>
                </a:solidFill>
              </a:rPr>
              <a:t>, </a:t>
            </a:r>
            <a:r>
              <a:rPr lang="en-US" sz="2600" dirty="0" err="1">
                <a:solidFill>
                  <a:srgbClr val="FFFF00"/>
                </a:solidFill>
              </a:rPr>
              <a:t>CCNet</a:t>
            </a:r>
            <a:r>
              <a:rPr lang="en-US" sz="2600" dirty="0">
                <a:solidFill>
                  <a:srgbClr val="FFFF00"/>
                </a:solidFill>
              </a:rPr>
              <a:t> </a:t>
            </a:r>
            <a:r>
              <a:rPr lang="en-US" sz="2600" dirty="0"/>
              <a:t>not used in training (10,000)</a:t>
            </a:r>
          </a:p>
          <a:p>
            <a:pPr algn="just"/>
            <a:r>
              <a:rPr lang="en-US" sz="2600" u="sng" dirty="0">
                <a:solidFill>
                  <a:srgbClr val="92D050"/>
                </a:solidFill>
              </a:rPr>
              <a:t>Ability to ask external tools for help affects performance</a:t>
            </a:r>
            <a:r>
              <a:rPr lang="en-US" sz="2600" dirty="0"/>
              <a:t> using GPT-J and </a:t>
            </a:r>
            <a:r>
              <a:rPr lang="en-US" sz="2600" dirty="0">
                <a:solidFill>
                  <a:srgbClr val="FFFF00"/>
                </a:solidFill>
              </a:rPr>
              <a:t>GPT-2 family </a:t>
            </a:r>
            <a:r>
              <a:rPr lang="en-US" sz="2600" dirty="0"/>
              <a:t>(124M, 355M, 775M, 1.6B) for tools: </a:t>
            </a:r>
            <a:r>
              <a:rPr lang="en-US" sz="2600" dirty="0">
                <a:solidFill>
                  <a:srgbClr val="FFFF00"/>
                </a:solidFill>
              </a:rPr>
              <a:t>question answering, calculator, Wikipedia search.</a:t>
            </a:r>
          </a:p>
        </p:txBody>
      </p:sp>
    </p:spTree>
    <p:extLst>
      <p:ext uri="{BB962C8B-B14F-4D97-AF65-F5344CB8AC3E}">
        <p14:creationId xmlns:p14="http://schemas.microsoft.com/office/powerpoint/2010/main" val="2975706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402878" y="1511857"/>
            <a:ext cx="10388010" cy="646331"/>
          </a:xfrm>
          <a:prstGeom prst="rect">
            <a:avLst/>
          </a:prstGeom>
        </p:spPr>
        <p:txBody>
          <a:bodyPr wrap="square">
            <a:spAutoFit/>
          </a:bodyPr>
          <a:lstStyle/>
          <a:p>
            <a:pPr algn="just"/>
            <a:r>
              <a:rPr lang="en-US" u="sng" dirty="0">
                <a:solidFill>
                  <a:srgbClr val="92D050"/>
                </a:solidFill>
              </a:rPr>
              <a:t>The factual and commonsense knowledge </a:t>
            </a:r>
            <a:r>
              <a:rPr lang="en-US" dirty="0"/>
              <a:t>on </a:t>
            </a:r>
            <a:r>
              <a:rPr lang="en-US" dirty="0" err="1">
                <a:solidFill>
                  <a:srgbClr val="FFFF00"/>
                </a:solidFill>
              </a:rPr>
              <a:t>SQuAD</a:t>
            </a:r>
            <a:r>
              <a:rPr lang="en-US" dirty="0">
                <a:solidFill>
                  <a:srgbClr val="FFFF00"/>
                </a:solidFill>
              </a:rPr>
              <a:t>, Google RE and T-</a:t>
            </a:r>
            <a:r>
              <a:rPr lang="en-US" dirty="0" err="1">
                <a:solidFill>
                  <a:srgbClr val="FFFF00"/>
                </a:solidFill>
              </a:rPr>
              <a:t>REx</a:t>
            </a:r>
            <a:r>
              <a:rPr lang="en-US" dirty="0">
                <a:solidFill>
                  <a:srgbClr val="FFFF00"/>
                </a:solidFill>
              </a:rPr>
              <a:t> subsets of the LAMA</a:t>
            </a:r>
            <a:endParaRPr lang="en-US" dirty="0"/>
          </a:p>
          <a:p>
            <a:pPr algn="just"/>
            <a:r>
              <a:rPr lang="en-US" dirty="0">
                <a:solidFill>
                  <a:srgbClr val="FF0000"/>
                </a:solidFill>
              </a:rPr>
              <a:t>Task: </a:t>
            </a:r>
            <a:r>
              <a:rPr lang="en-US" u="sng" dirty="0">
                <a:solidFill>
                  <a:srgbClr val="FF0000"/>
                </a:solidFill>
              </a:rPr>
              <a:t>complete a short statement with a missing fact </a:t>
            </a:r>
            <a:r>
              <a:rPr lang="en-US" dirty="0">
                <a:solidFill>
                  <a:srgbClr val="FF0000"/>
                </a:solidFill>
              </a:rPr>
              <a:t>(e.g., a date or a place) </a:t>
            </a:r>
            <a:endParaRPr lang="vi-VN" dirty="0">
              <a:solidFill>
                <a:srgbClr val="FF0000"/>
              </a:solidFill>
            </a:endParaRPr>
          </a:p>
        </p:txBody>
      </p:sp>
      <p:pic>
        <p:nvPicPr>
          <p:cNvPr id="3" name="Picture 2"/>
          <p:cNvPicPr>
            <a:picLocks noChangeAspect="1"/>
          </p:cNvPicPr>
          <p:nvPr/>
        </p:nvPicPr>
        <p:blipFill>
          <a:blip r:embed="rId3"/>
          <a:stretch>
            <a:fillRect/>
          </a:stretch>
        </p:blipFill>
        <p:spPr>
          <a:xfrm>
            <a:off x="743120" y="2397420"/>
            <a:ext cx="7419975" cy="3086100"/>
          </a:xfrm>
          <a:prstGeom prst="rect">
            <a:avLst/>
          </a:prstGeom>
        </p:spPr>
      </p:pic>
      <p:sp>
        <p:nvSpPr>
          <p:cNvPr id="8" name="Rectangle 7"/>
          <p:cNvSpPr/>
          <p:nvPr/>
        </p:nvSpPr>
        <p:spPr>
          <a:xfrm>
            <a:off x="743120" y="5722753"/>
            <a:ext cx="11448880" cy="923330"/>
          </a:xfrm>
          <a:prstGeom prst="rect">
            <a:avLst/>
          </a:prstGeom>
        </p:spPr>
        <p:txBody>
          <a:bodyPr wrap="square">
            <a:spAutoFit/>
          </a:bodyPr>
          <a:lstStyle/>
          <a:p>
            <a:r>
              <a:rPr lang="en-US" dirty="0"/>
              <a:t>LAMA was designed to </a:t>
            </a:r>
            <a:r>
              <a:rPr lang="en-US" dirty="0">
                <a:solidFill>
                  <a:srgbClr val="00B0F0"/>
                </a:solidFill>
              </a:rPr>
              <a:t>evaluate masked language models </a:t>
            </a:r>
            <a:r>
              <a:rPr lang="en-US" dirty="0"/>
              <a:t>➔  </a:t>
            </a:r>
            <a:r>
              <a:rPr lang="en-US" dirty="0">
                <a:solidFill>
                  <a:srgbClr val="00B0F0"/>
                </a:solidFill>
              </a:rPr>
              <a:t>filter out mask token is not the final token</a:t>
            </a:r>
            <a:r>
              <a:rPr lang="en-US" dirty="0"/>
              <a:t>. </a:t>
            </a:r>
            <a:r>
              <a:rPr lang="en-US" dirty="0">
                <a:solidFill>
                  <a:srgbClr val="00B0F0"/>
                </a:solidFill>
              </a:rPr>
              <a:t>Lenient evaluation criteria </a:t>
            </a:r>
            <a:r>
              <a:rPr lang="en-US" dirty="0"/>
              <a:t>instead of exact match, </a:t>
            </a:r>
            <a:r>
              <a:rPr lang="en-US" dirty="0">
                <a:solidFill>
                  <a:srgbClr val="00B0F0"/>
                </a:solidFill>
              </a:rPr>
              <a:t>the correct word is in the top </a:t>
            </a:r>
            <a:r>
              <a:rPr lang="en-US" dirty="0">
                <a:solidFill>
                  <a:srgbClr val="FFFF00"/>
                </a:solidFill>
              </a:rPr>
              <a:t>five</a:t>
            </a:r>
            <a:r>
              <a:rPr lang="en-US" dirty="0">
                <a:solidFill>
                  <a:srgbClr val="00B0F0"/>
                </a:solidFill>
              </a:rPr>
              <a:t> predicted words</a:t>
            </a:r>
            <a:r>
              <a:rPr lang="en-US" dirty="0"/>
              <a:t>.</a:t>
            </a:r>
          </a:p>
          <a:p>
            <a:r>
              <a:rPr lang="en-US" dirty="0"/>
              <a:t>LAMA is </a:t>
            </a:r>
            <a:r>
              <a:rPr lang="en-US" dirty="0">
                <a:solidFill>
                  <a:srgbClr val="00B0F0"/>
                </a:solidFill>
              </a:rPr>
              <a:t>based on statements (Wikipedia)</a:t>
            </a:r>
            <a:r>
              <a:rPr lang="en-US" dirty="0"/>
              <a:t>, </a:t>
            </a:r>
            <a:r>
              <a:rPr lang="en-US" dirty="0">
                <a:solidFill>
                  <a:srgbClr val="00B0F0"/>
                </a:solidFill>
              </a:rPr>
              <a:t>prevent</a:t>
            </a:r>
            <a:r>
              <a:rPr lang="en-US" dirty="0"/>
              <a:t> </a:t>
            </a:r>
            <a:r>
              <a:rPr lang="en-US" dirty="0" err="1"/>
              <a:t>Toolformer</a:t>
            </a:r>
            <a:r>
              <a:rPr lang="en-US" dirty="0"/>
              <a:t> from using the </a:t>
            </a:r>
            <a:r>
              <a:rPr lang="en-US" dirty="0">
                <a:solidFill>
                  <a:srgbClr val="00B0F0"/>
                </a:solidFill>
              </a:rPr>
              <a:t>Wikipedia Search API</a:t>
            </a:r>
            <a:endParaRPr lang="vi-VN" dirty="0">
              <a:solidFill>
                <a:srgbClr val="00B0F0"/>
              </a:solidFill>
            </a:endParaRPr>
          </a:p>
        </p:txBody>
      </p:sp>
      <p:sp>
        <p:nvSpPr>
          <p:cNvPr id="9" name="Rectangle 8"/>
          <p:cNvSpPr/>
          <p:nvPr/>
        </p:nvSpPr>
        <p:spPr>
          <a:xfrm>
            <a:off x="8335636" y="4560190"/>
            <a:ext cx="2892379" cy="923330"/>
          </a:xfrm>
          <a:prstGeom prst="rect">
            <a:avLst/>
          </a:prstGeom>
        </p:spPr>
        <p:txBody>
          <a:bodyPr wrap="square">
            <a:spAutoFit/>
          </a:bodyPr>
          <a:lstStyle/>
          <a:p>
            <a:r>
              <a:rPr lang="en-US" dirty="0"/>
              <a:t>question answering tool (</a:t>
            </a:r>
            <a:r>
              <a:rPr lang="en-US" dirty="0">
                <a:solidFill>
                  <a:srgbClr val="FFFF00"/>
                </a:solidFill>
              </a:rPr>
              <a:t>98.1%</a:t>
            </a:r>
            <a:r>
              <a:rPr lang="en-US" dirty="0"/>
              <a:t>);  a different tool (</a:t>
            </a:r>
            <a:r>
              <a:rPr lang="en-US" dirty="0">
                <a:solidFill>
                  <a:srgbClr val="FFFF00"/>
                </a:solidFill>
              </a:rPr>
              <a:t>0.7%</a:t>
            </a:r>
            <a:r>
              <a:rPr lang="en-US" dirty="0"/>
              <a:t>) or no tool (</a:t>
            </a:r>
            <a:r>
              <a:rPr lang="en-US" dirty="0">
                <a:solidFill>
                  <a:srgbClr val="FFFF00"/>
                </a:solidFill>
              </a:rPr>
              <a:t>1.2%</a:t>
            </a:r>
            <a:r>
              <a:rPr lang="en-US" dirty="0"/>
              <a:t>)</a:t>
            </a:r>
            <a:endParaRPr lang="vi-VN" dirty="0"/>
          </a:p>
        </p:txBody>
      </p:sp>
    </p:spTree>
    <p:extLst>
      <p:ext uri="{BB962C8B-B14F-4D97-AF65-F5344CB8AC3E}">
        <p14:creationId xmlns:p14="http://schemas.microsoft.com/office/powerpoint/2010/main" val="416565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Mathematical reasoning abilities on </a:t>
            </a:r>
            <a:r>
              <a:rPr lang="en-US" sz="2400" dirty="0" err="1">
                <a:solidFill>
                  <a:srgbClr val="FFFF00"/>
                </a:solidFill>
              </a:rPr>
              <a:t>ASDiv</a:t>
            </a:r>
            <a:r>
              <a:rPr lang="en-US" sz="2400" dirty="0">
                <a:solidFill>
                  <a:srgbClr val="FFFF00"/>
                </a:solidFill>
              </a:rPr>
              <a:t>, SVAMP, MAWPS</a:t>
            </a:r>
          </a:p>
        </p:txBody>
      </p:sp>
      <p:pic>
        <p:nvPicPr>
          <p:cNvPr id="3" name="Picture 2"/>
          <p:cNvPicPr>
            <a:picLocks noChangeAspect="1"/>
          </p:cNvPicPr>
          <p:nvPr/>
        </p:nvPicPr>
        <p:blipFill>
          <a:blip r:embed="rId2"/>
          <a:stretch>
            <a:fillRect/>
          </a:stretch>
        </p:blipFill>
        <p:spPr>
          <a:xfrm>
            <a:off x="743120" y="2524192"/>
            <a:ext cx="7353300" cy="3048000"/>
          </a:xfrm>
          <a:prstGeom prst="rect">
            <a:avLst/>
          </a:prstGeom>
        </p:spPr>
      </p:pic>
      <p:sp>
        <p:nvSpPr>
          <p:cNvPr id="5" name="Rectangle 4"/>
          <p:cNvSpPr/>
          <p:nvPr/>
        </p:nvSpPr>
        <p:spPr>
          <a:xfrm>
            <a:off x="743120" y="5722753"/>
            <a:ext cx="11448880" cy="646331"/>
          </a:xfrm>
          <a:prstGeom prst="rect">
            <a:avLst/>
          </a:prstGeom>
        </p:spPr>
        <p:txBody>
          <a:bodyPr wrap="square">
            <a:spAutoFit/>
          </a:bodyPr>
          <a:lstStyle/>
          <a:p>
            <a:r>
              <a:rPr lang="en-US" dirty="0">
                <a:solidFill>
                  <a:srgbClr val="00B0F0"/>
                </a:solidFill>
              </a:rPr>
              <a:t>Lenient evaluation criterion</a:t>
            </a:r>
            <a:r>
              <a:rPr lang="en-US" dirty="0"/>
              <a:t>, output is a number ➔</a:t>
            </a:r>
            <a:r>
              <a:rPr lang="en-US" dirty="0">
                <a:solidFill>
                  <a:srgbClr val="00B0F0"/>
                </a:solidFill>
              </a:rPr>
              <a:t> check for the </a:t>
            </a:r>
            <a:r>
              <a:rPr lang="en-US" dirty="0">
                <a:solidFill>
                  <a:srgbClr val="FFFF00"/>
                </a:solidFill>
              </a:rPr>
              <a:t>first</a:t>
            </a:r>
            <a:r>
              <a:rPr lang="en-US" dirty="0">
                <a:solidFill>
                  <a:srgbClr val="00B0F0"/>
                </a:solidFill>
              </a:rPr>
              <a:t> predicted number</a:t>
            </a:r>
            <a:endParaRPr lang="en-US" dirty="0"/>
          </a:p>
          <a:p>
            <a:r>
              <a:rPr lang="en-US" dirty="0">
                <a:solidFill>
                  <a:srgbClr val="FF0000"/>
                </a:solidFill>
              </a:rPr>
              <a:t>Surmise</a:t>
            </a:r>
            <a:r>
              <a:rPr lang="en-US" dirty="0"/>
              <a:t>: </a:t>
            </a:r>
            <a:r>
              <a:rPr lang="en-US" dirty="0" err="1"/>
              <a:t>finetuned</a:t>
            </a:r>
            <a:r>
              <a:rPr lang="en-US" dirty="0"/>
              <a:t> on many examples of API calls and their results ➔ improving mathematical capabilities</a:t>
            </a:r>
            <a:endParaRPr lang="vi-VN" dirty="0">
              <a:solidFill>
                <a:srgbClr val="00B0F0"/>
              </a:solidFill>
            </a:endParaRPr>
          </a:p>
        </p:txBody>
      </p:sp>
      <p:sp>
        <p:nvSpPr>
          <p:cNvPr id="6" name="Rectangle 5"/>
          <p:cNvSpPr/>
          <p:nvPr/>
        </p:nvSpPr>
        <p:spPr>
          <a:xfrm>
            <a:off x="8224012" y="4925861"/>
            <a:ext cx="1802492" cy="646331"/>
          </a:xfrm>
          <a:prstGeom prst="rect">
            <a:avLst/>
          </a:prstGeom>
        </p:spPr>
        <p:txBody>
          <a:bodyPr wrap="square">
            <a:spAutoFit/>
          </a:bodyPr>
          <a:lstStyle/>
          <a:p>
            <a:r>
              <a:rPr lang="en-US" dirty="0"/>
              <a:t>calculator tool (</a:t>
            </a:r>
            <a:r>
              <a:rPr lang="en-US" dirty="0">
                <a:solidFill>
                  <a:srgbClr val="FFFF00"/>
                </a:solidFill>
              </a:rPr>
              <a:t>97.9%</a:t>
            </a:r>
            <a:r>
              <a:rPr lang="en-US" dirty="0"/>
              <a:t>)</a:t>
            </a:r>
            <a:endParaRPr lang="vi-VN" dirty="0"/>
          </a:p>
        </p:txBody>
      </p:sp>
      <p:sp>
        <p:nvSpPr>
          <p:cNvPr id="8" name="Rectangle 7"/>
          <p:cNvSpPr/>
          <p:nvPr/>
        </p:nvSpPr>
        <p:spPr>
          <a:xfrm>
            <a:off x="8224012" y="2407290"/>
            <a:ext cx="3886472" cy="2585323"/>
          </a:xfrm>
          <a:prstGeom prst="rect">
            <a:avLst/>
          </a:prstGeom>
        </p:spPr>
        <p:txBody>
          <a:bodyPr wrap="square">
            <a:spAutoFit/>
          </a:bodyPr>
          <a:lstStyle/>
          <a:p>
            <a:r>
              <a:rPr lang="en-US" dirty="0"/>
              <a:t>Operations: “</a:t>
            </a:r>
            <a:r>
              <a:rPr lang="en-US" dirty="0">
                <a:solidFill>
                  <a:srgbClr val="FFFF00"/>
                </a:solidFill>
              </a:rPr>
              <a:t>+</a:t>
            </a:r>
            <a:r>
              <a:rPr lang="en-US" dirty="0"/>
              <a:t>”, “</a:t>
            </a:r>
            <a:r>
              <a:rPr lang="en-US" dirty="0">
                <a:solidFill>
                  <a:srgbClr val="FFFF00"/>
                </a:solidFill>
              </a:rPr>
              <a:t>−</a:t>
            </a:r>
            <a:r>
              <a:rPr lang="en-US" dirty="0"/>
              <a:t>”, “</a:t>
            </a:r>
            <a:r>
              <a:rPr lang="en-US" dirty="0">
                <a:solidFill>
                  <a:srgbClr val="FFFF00"/>
                </a:solidFill>
              </a:rPr>
              <a:t>∗</a:t>
            </a:r>
            <a:r>
              <a:rPr lang="en-US" dirty="0"/>
              <a:t>”, “</a:t>
            </a:r>
            <a:r>
              <a:rPr lang="en-US" dirty="0">
                <a:solidFill>
                  <a:srgbClr val="FFFF00"/>
                </a:solidFill>
              </a:rPr>
              <a:t>/</a:t>
            </a:r>
            <a:r>
              <a:rPr lang="en-US" dirty="0"/>
              <a:t>”</a:t>
            </a:r>
          </a:p>
          <a:p>
            <a:r>
              <a:rPr lang="en-US" dirty="0">
                <a:solidFill>
                  <a:srgbClr val="FFFF00"/>
                </a:solidFill>
              </a:rPr>
              <a:t>Heuristic filters </a:t>
            </a:r>
            <a:r>
              <a:rPr lang="en-US" dirty="0"/>
              <a:t>for </a:t>
            </a:r>
            <a:r>
              <a:rPr lang="en-US" dirty="0" err="1"/>
              <a:t>CCNet</a:t>
            </a:r>
            <a:r>
              <a:rPr lang="en-US" dirty="0"/>
              <a:t> &amp; </a:t>
            </a:r>
            <a:r>
              <a:rPr lang="en-US" dirty="0">
                <a:solidFill>
                  <a:srgbClr val="FFFF00"/>
                </a:solidFill>
              </a:rPr>
              <a:t>processing criterions</a:t>
            </a:r>
          </a:p>
          <a:p>
            <a:pPr marL="285750" indent="-285750" algn="just">
              <a:buFont typeface="Arial" panose="020B0604020202020204" pitchFamily="34" charset="0"/>
              <a:buChar char="•"/>
            </a:pPr>
            <a:r>
              <a:rPr lang="en-US" dirty="0"/>
              <a:t>window of </a:t>
            </a:r>
            <a:r>
              <a:rPr lang="en-US" dirty="0">
                <a:solidFill>
                  <a:srgbClr val="FFFF00"/>
                </a:solidFill>
              </a:rPr>
              <a:t>100 tokens  </a:t>
            </a:r>
            <a:r>
              <a:rPr lang="en-US" dirty="0"/>
              <a:t>➔ </a:t>
            </a:r>
            <a:r>
              <a:rPr lang="en-US" dirty="0">
                <a:solidFill>
                  <a:srgbClr val="FFFF00"/>
                </a:solidFill>
              </a:rPr>
              <a:t>&gt;= 3 numbers</a:t>
            </a:r>
            <a:r>
              <a:rPr lang="en-US" dirty="0"/>
              <a:t>, one is the </a:t>
            </a:r>
            <a:r>
              <a:rPr lang="en-US" dirty="0">
                <a:solidFill>
                  <a:srgbClr val="FFFF00"/>
                </a:solidFill>
              </a:rPr>
              <a:t>result of the operation</a:t>
            </a:r>
            <a:r>
              <a:rPr lang="en-US" dirty="0"/>
              <a:t> of the other two. </a:t>
            </a:r>
          </a:p>
          <a:p>
            <a:pPr marL="285750" indent="-285750">
              <a:buFont typeface="Arial" panose="020B0604020202020204" pitchFamily="34" charset="0"/>
              <a:buChar char="•"/>
            </a:pPr>
            <a:r>
              <a:rPr lang="en-US" dirty="0"/>
              <a:t>“</a:t>
            </a:r>
            <a:r>
              <a:rPr lang="en-US" dirty="0">
                <a:solidFill>
                  <a:srgbClr val="FFFF00"/>
                </a:solidFill>
              </a:rPr>
              <a:t>=</a:t>
            </a:r>
            <a:r>
              <a:rPr lang="en-US" dirty="0"/>
              <a:t>”, “</a:t>
            </a:r>
            <a:r>
              <a:rPr lang="en-US" dirty="0">
                <a:solidFill>
                  <a:srgbClr val="FFFF00"/>
                </a:solidFill>
              </a:rPr>
              <a:t>equals</a:t>
            </a:r>
            <a:r>
              <a:rPr lang="en-US" dirty="0"/>
              <a:t>”, “</a:t>
            </a:r>
            <a:r>
              <a:rPr lang="en-US" dirty="0">
                <a:solidFill>
                  <a:srgbClr val="FFFF00"/>
                </a:solidFill>
              </a:rPr>
              <a:t>equal to</a:t>
            </a:r>
            <a:r>
              <a:rPr lang="en-US" dirty="0"/>
              <a:t>”, “</a:t>
            </a:r>
            <a:r>
              <a:rPr lang="en-US" dirty="0">
                <a:solidFill>
                  <a:srgbClr val="FFFF00"/>
                </a:solidFill>
              </a:rPr>
              <a:t>total of</a:t>
            </a:r>
            <a:r>
              <a:rPr lang="en-US" dirty="0"/>
              <a:t>”, “</a:t>
            </a:r>
            <a:r>
              <a:rPr lang="en-US" dirty="0">
                <a:solidFill>
                  <a:srgbClr val="FFFF00"/>
                </a:solidFill>
              </a:rPr>
              <a:t>average of</a:t>
            </a:r>
            <a:r>
              <a:rPr lang="en-US" dirty="0"/>
              <a:t>” </a:t>
            </a:r>
            <a:r>
              <a:rPr lang="en-US" dirty="0">
                <a:solidFill>
                  <a:srgbClr val="FFFF00"/>
                </a:solidFill>
              </a:rPr>
              <a:t>+ a number </a:t>
            </a:r>
          </a:p>
          <a:p>
            <a:pPr marL="285750" indent="-285750">
              <a:buFont typeface="Arial" panose="020B0604020202020204" pitchFamily="34" charset="0"/>
              <a:buChar char="•"/>
            </a:pPr>
            <a:r>
              <a:rPr lang="en-US" dirty="0">
                <a:solidFill>
                  <a:srgbClr val="FFFF00"/>
                </a:solidFill>
              </a:rPr>
              <a:t>&gt;= 3 numbers </a:t>
            </a:r>
            <a:r>
              <a:rPr lang="en-US" dirty="0"/>
              <a:t>(random </a:t>
            </a:r>
            <a:r>
              <a:rPr lang="en-US" dirty="0">
                <a:solidFill>
                  <a:srgbClr val="FFFF00"/>
                </a:solidFill>
              </a:rPr>
              <a:t>1%)</a:t>
            </a:r>
          </a:p>
        </p:txBody>
      </p:sp>
    </p:spTree>
    <p:extLst>
      <p:ext uri="{BB962C8B-B14F-4D97-AF65-F5344CB8AC3E}">
        <p14:creationId xmlns:p14="http://schemas.microsoft.com/office/powerpoint/2010/main" val="3449620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p>
          <a:p>
            <a:pPr algn="just"/>
            <a:r>
              <a:rPr lang="en-US" sz="2400" dirty="0"/>
              <a:t>Question Answering on </a:t>
            </a:r>
            <a:r>
              <a:rPr lang="en-US" sz="2400" dirty="0">
                <a:solidFill>
                  <a:srgbClr val="FFFF00"/>
                </a:solidFill>
              </a:rPr>
              <a:t>Web Questions, Natural Questions, </a:t>
            </a:r>
            <a:r>
              <a:rPr lang="en-US" sz="2400" dirty="0" err="1">
                <a:solidFill>
                  <a:srgbClr val="FFFF00"/>
                </a:solidFill>
              </a:rPr>
              <a:t>TriviaQA</a:t>
            </a:r>
            <a:endParaRPr lang="en-US" sz="2400" dirty="0">
              <a:solidFill>
                <a:srgbClr val="FFFF00"/>
              </a:solidFill>
            </a:endParaRPr>
          </a:p>
        </p:txBody>
      </p:sp>
      <p:sp>
        <p:nvSpPr>
          <p:cNvPr id="5" name="Rectangle 4"/>
          <p:cNvSpPr/>
          <p:nvPr/>
        </p:nvSpPr>
        <p:spPr>
          <a:xfrm>
            <a:off x="743120" y="5722753"/>
            <a:ext cx="11175978" cy="923330"/>
          </a:xfrm>
          <a:prstGeom prst="rect">
            <a:avLst/>
          </a:prstGeom>
        </p:spPr>
        <p:txBody>
          <a:bodyPr wrap="square">
            <a:spAutoFit/>
          </a:bodyPr>
          <a:lstStyle/>
          <a:p>
            <a:r>
              <a:rPr lang="en-US" dirty="0">
                <a:solidFill>
                  <a:srgbClr val="00B0F0"/>
                </a:solidFill>
              </a:rPr>
              <a:t>Lenient evaluation criteria </a:t>
            </a:r>
            <a:r>
              <a:rPr lang="en-US" dirty="0"/>
              <a:t>instead of exact match, </a:t>
            </a:r>
            <a:r>
              <a:rPr lang="en-US" dirty="0">
                <a:solidFill>
                  <a:srgbClr val="00B0F0"/>
                </a:solidFill>
              </a:rPr>
              <a:t>the correct word is in the top </a:t>
            </a:r>
            <a:r>
              <a:rPr lang="en-US" dirty="0">
                <a:solidFill>
                  <a:srgbClr val="FFFF00"/>
                </a:solidFill>
              </a:rPr>
              <a:t>20</a:t>
            </a:r>
            <a:r>
              <a:rPr lang="en-US" dirty="0">
                <a:solidFill>
                  <a:srgbClr val="00B0F0"/>
                </a:solidFill>
              </a:rPr>
              <a:t> predicted words</a:t>
            </a:r>
            <a:r>
              <a:rPr lang="en-US" dirty="0"/>
              <a:t>.</a:t>
            </a:r>
          </a:p>
          <a:p>
            <a:r>
              <a:rPr lang="en-US" dirty="0">
                <a:solidFill>
                  <a:srgbClr val="00B0F0"/>
                </a:solidFill>
              </a:rPr>
              <a:t>Question-answering tool</a:t>
            </a:r>
            <a:r>
              <a:rPr lang="en-US" dirty="0"/>
              <a:t>:  </a:t>
            </a:r>
            <a:r>
              <a:rPr lang="en-US" dirty="0">
                <a:solidFill>
                  <a:srgbClr val="FFFF00"/>
                </a:solidFill>
              </a:rPr>
              <a:t>Atlas model </a:t>
            </a:r>
            <a:r>
              <a:rPr lang="en-US" dirty="0" err="1">
                <a:solidFill>
                  <a:srgbClr val="FFFF00"/>
                </a:solidFill>
              </a:rPr>
              <a:t>finetuned</a:t>
            </a:r>
            <a:r>
              <a:rPr lang="en-US" dirty="0">
                <a:solidFill>
                  <a:srgbClr val="FFFF00"/>
                </a:solidFill>
              </a:rPr>
              <a:t> on  Natural Questions</a:t>
            </a:r>
            <a:r>
              <a:rPr lang="en-US" dirty="0"/>
              <a:t>. </a:t>
            </a:r>
            <a:r>
              <a:rPr lang="en-US" dirty="0">
                <a:solidFill>
                  <a:srgbClr val="FFFF00"/>
                </a:solidFill>
              </a:rPr>
              <a:t>Atlas large (obtaining C*),  Atlas-</a:t>
            </a:r>
            <a:r>
              <a:rPr lang="en-US" dirty="0" err="1">
                <a:solidFill>
                  <a:srgbClr val="FFFF00"/>
                </a:solidFill>
              </a:rPr>
              <a:t>xxl</a:t>
            </a:r>
            <a:r>
              <a:rPr lang="en-US" dirty="0">
                <a:solidFill>
                  <a:srgbClr val="FFFF00"/>
                </a:solidFill>
              </a:rPr>
              <a:t> (Inference)</a:t>
            </a:r>
            <a:r>
              <a:rPr lang="en-US" dirty="0"/>
              <a:t> ➔ task solving is trivial ➔ </a:t>
            </a:r>
            <a:r>
              <a:rPr lang="en-US" dirty="0">
                <a:solidFill>
                  <a:srgbClr val="00B0F0"/>
                </a:solidFill>
              </a:rPr>
              <a:t>disable question-answering tool</a:t>
            </a:r>
            <a:endParaRPr lang="en-US" dirty="0">
              <a:solidFill>
                <a:srgbClr val="FFFF00"/>
              </a:solidFill>
            </a:endParaRPr>
          </a:p>
        </p:txBody>
      </p:sp>
      <p:sp>
        <p:nvSpPr>
          <p:cNvPr id="6" name="Rectangle 5"/>
          <p:cNvSpPr/>
          <p:nvPr/>
        </p:nvSpPr>
        <p:spPr>
          <a:xfrm>
            <a:off x="8224012" y="4925861"/>
            <a:ext cx="1802492" cy="646331"/>
          </a:xfrm>
          <a:prstGeom prst="rect">
            <a:avLst/>
          </a:prstGeom>
        </p:spPr>
        <p:txBody>
          <a:bodyPr wrap="square">
            <a:spAutoFit/>
          </a:bodyPr>
          <a:lstStyle/>
          <a:p>
            <a:r>
              <a:rPr lang="en-US" dirty="0"/>
              <a:t>Wikipedia search (</a:t>
            </a:r>
            <a:r>
              <a:rPr lang="en-US" dirty="0">
                <a:solidFill>
                  <a:srgbClr val="FFFF00"/>
                </a:solidFill>
              </a:rPr>
              <a:t>99.3%</a:t>
            </a:r>
            <a:r>
              <a:rPr lang="en-US" dirty="0"/>
              <a:t>)</a:t>
            </a:r>
            <a:endParaRPr lang="vi-VN" dirty="0"/>
          </a:p>
        </p:txBody>
      </p:sp>
      <p:pic>
        <p:nvPicPr>
          <p:cNvPr id="7" name="Picture 6"/>
          <p:cNvPicPr>
            <a:picLocks noChangeAspect="1"/>
          </p:cNvPicPr>
          <p:nvPr/>
        </p:nvPicPr>
        <p:blipFill>
          <a:blip r:embed="rId3"/>
          <a:stretch>
            <a:fillRect/>
          </a:stretch>
        </p:blipFill>
        <p:spPr>
          <a:xfrm>
            <a:off x="851662" y="2514667"/>
            <a:ext cx="7372350" cy="3067050"/>
          </a:xfrm>
          <a:prstGeom prst="rect">
            <a:avLst/>
          </a:prstGeom>
        </p:spPr>
      </p:pic>
      <p:sp>
        <p:nvSpPr>
          <p:cNvPr id="8" name="Rectangle 7"/>
          <p:cNvSpPr/>
          <p:nvPr/>
        </p:nvSpPr>
        <p:spPr>
          <a:xfrm>
            <a:off x="8289849" y="3120100"/>
            <a:ext cx="3902151" cy="1200329"/>
          </a:xfrm>
          <a:prstGeom prst="rect">
            <a:avLst/>
          </a:prstGeom>
        </p:spPr>
        <p:txBody>
          <a:bodyPr wrap="square">
            <a:spAutoFit/>
          </a:bodyPr>
          <a:lstStyle/>
          <a:p>
            <a:r>
              <a:rPr lang="en-US" dirty="0">
                <a:solidFill>
                  <a:srgbClr val="FF0000"/>
                </a:solidFill>
              </a:rPr>
              <a:t>Simplicity (not a good match)</a:t>
            </a:r>
          </a:p>
          <a:p>
            <a:r>
              <a:rPr lang="en-US" dirty="0">
                <a:solidFill>
                  <a:srgbClr val="FF0000"/>
                </a:solidFill>
              </a:rPr>
              <a:t>Inability to interact with itself, reformulating or browsing through the top results </a:t>
            </a:r>
            <a:r>
              <a:rPr lang="en-US" dirty="0"/>
              <a:t>➔ </a:t>
            </a:r>
            <a:r>
              <a:rPr lang="en-US" dirty="0">
                <a:solidFill>
                  <a:srgbClr val="FF0000"/>
                </a:solidFill>
              </a:rPr>
              <a:t>future work</a:t>
            </a:r>
            <a:endParaRPr lang="vi-VN" dirty="0">
              <a:solidFill>
                <a:srgbClr val="FF0000"/>
              </a:solidFill>
            </a:endParaRPr>
          </a:p>
        </p:txBody>
      </p:sp>
    </p:spTree>
    <p:extLst>
      <p:ext uri="{BB962C8B-B14F-4D97-AF65-F5344CB8AC3E}">
        <p14:creationId xmlns:p14="http://schemas.microsoft.com/office/powerpoint/2010/main" val="82800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Multilingual Question Answering on </a:t>
            </a:r>
            <a:r>
              <a:rPr lang="en-US" sz="2400" dirty="0">
                <a:solidFill>
                  <a:srgbClr val="FFFF00"/>
                </a:solidFill>
              </a:rPr>
              <a:t>MLQA</a:t>
            </a:r>
          </a:p>
        </p:txBody>
      </p:sp>
      <p:sp>
        <p:nvSpPr>
          <p:cNvPr id="9" name="Rectangle 8"/>
          <p:cNvSpPr/>
          <p:nvPr/>
        </p:nvSpPr>
        <p:spPr>
          <a:xfrm>
            <a:off x="510363" y="2727089"/>
            <a:ext cx="11259879" cy="3416320"/>
          </a:xfrm>
          <a:prstGeom prst="rect">
            <a:avLst/>
          </a:prstGeom>
        </p:spPr>
        <p:txBody>
          <a:bodyPr wrap="square">
            <a:spAutoFit/>
          </a:bodyPr>
          <a:lstStyle/>
          <a:p>
            <a:pPr algn="just"/>
            <a:r>
              <a:rPr lang="en-US" dirty="0"/>
              <a:t>Machine translation tool: </a:t>
            </a:r>
            <a:r>
              <a:rPr lang="en-US" dirty="0">
                <a:solidFill>
                  <a:srgbClr val="00B0F0"/>
                </a:solidFill>
              </a:rPr>
              <a:t>NLLB 600M</a:t>
            </a:r>
            <a:r>
              <a:rPr lang="en-US" dirty="0"/>
              <a:t> (training &amp; inference), </a:t>
            </a:r>
            <a:r>
              <a:rPr lang="en-US" dirty="0" err="1">
                <a:solidFill>
                  <a:srgbClr val="00B0F0"/>
                </a:solidFill>
              </a:rPr>
              <a:t>fastText</a:t>
            </a:r>
            <a:r>
              <a:rPr lang="en-US" dirty="0">
                <a:solidFill>
                  <a:srgbClr val="00B0F0"/>
                </a:solidFill>
              </a:rPr>
              <a:t> classifier</a:t>
            </a:r>
            <a:r>
              <a:rPr lang="en-US" dirty="0"/>
              <a:t> (source language detection)</a:t>
            </a:r>
            <a:endParaRPr lang="en-US" dirty="0">
              <a:solidFill>
                <a:srgbClr val="00B0F0"/>
              </a:solidFill>
            </a:endParaRPr>
          </a:p>
          <a:p>
            <a:pPr algn="just"/>
            <a:r>
              <a:rPr lang="en-US" dirty="0"/>
              <a:t>Text chunks (</a:t>
            </a:r>
            <a:r>
              <a:rPr lang="en-US" dirty="0">
                <a:solidFill>
                  <a:srgbClr val="00B0F0"/>
                </a:solidFill>
              </a:rPr>
              <a:t>multilingual language</a:t>
            </a:r>
            <a:r>
              <a:rPr lang="en-US" dirty="0"/>
              <a:t>) ➔ target language (</a:t>
            </a:r>
            <a:r>
              <a:rPr lang="en-US" dirty="0">
                <a:solidFill>
                  <a:srgbClr val="00B0F0"/>
                </a:solidFill>
              </a:rPr>
              <a:t>English</a:t>
            </a:r>
            <a:r>
              <a:rPr lang="en-US" dirty="0"/>
              <a:t>)</a:t>
            </a:r>
          </a:p>
          <a:p>
            <a:pPr algn="just"/>
            <a:r>
              <a:rPr lang="en-US" dirty="0"/>
              <a:t>Preprocessing:</a:t>
            </a:r>
          </a:p>
          <a:p>
            <a:pPr marL="742950" lvl="1" indent="-285750" algn="just">
              <a:buFont typeface="Arial" panose="020B0604020202020204" pitchFamily="34" charset="0"/>
              <a:buChar char="•"/>
            </a:pPr>
            <a:r>
              <a:rPr lang="en-US" dirty="0"/>
              <a:t>Text chunks size: </a:t>
            </a:r>
            <a:r>
              <a:rPr lang="en-US" dirty="0">
                <a:solidFill>
                  <a:srgbClr val="00B0F0"/>
                </a:solidFill>
              </a:rPr>
              <a:t>10 tokens</a:t>
            </a:r>
          </a:p>
          <a:p>
            <a:pPr marL="742950" lvl="1" indent="-285750" algn="just">
              <a:buFont typeface="Arial" panose="020B0604020202020204" pitchFamily="34" charset="0"/>
              <a:buChar char="•"/>
            </a:pPr>
            <a:r>
              <a:rPr lang="en-US" dirty="0">
                <a:solidFill>
                  <a:srgbClr val="00B0F0"/>
                </a:solidFill>
              </a:rPr>
              <a:t>Middle</a:t>
            </a:r>
            <a:r>
              <a:rPr lang="en-US" dirty="0"/>
              <a:t> text chunk is in a </a:t>
            </a:r>
            <a:r>
              <a:rPr lang="en-US" dirty="0">
                <a:solidFill>
                  <a:srgbClr val="00B0F0"/>
                </a:solidFill>
              </a:rPr>
              <a:t>language other than English </a:t>
            </a:r>
            <a:r>
              <a:rPr lang="en-US" dirty="0"/>
              <a:t>(</a:t>
            </a:r>
            <a:r>
              <a:rPr lang="en-US" dirty="0" err="1"/>
              <a:t>fastText</a:t>
            </a:r>
            <a:r>
              <a:rPr lang="en-US" dirty="0"/>
              <a:t> classifier, confidence &gt; </a:t>
            </a:r>
            <a:r>
              <a:rPr lang="en-US" dirty="0">
                <a:solidFill>
                  <a:srgbClr val="00B0F0"/>
                </a:solidFill>
              </a:rPr>
              <a:t>0.8</a:t>
            </a:r>
            <a:r>
              <a:rPr lang="en-US" dirty="0"/>
              <a:t>)</a:t>
            </a:r>
          </a:p>
          <a:p>
            <a:pPr marL="742950" lvl="1" indent="-285750" algn="just">
              <a:buFont typeface="Arial" panose="020B0604020202020204" pitchFamily="34" charset="0"/>
              <a:buChar char="•"/>
            </a:pPr>
            <a:r>
              <a:rPr lang="en-US" dirty="0"/>
              <a:t>Any text chunks </a:t>
            </a:r>
            <a:r>
              <a:rPr lang="en-US" dirty="0">
                <a:solidFill>
                  <a:srgbClr val="00B0F0"/>
                </a:solidFill>
              </a:rPr>
              <a:t>only</a:t>
            </a:r>
            <a:r>
              <a:rPr lang="en-US" dirty="0"/>
              <a:t> </a:t>
            </a:r>
            <a:r>
              <a:rPr lang="en-US" dirty="0">
                <a:solidFill>
                  <a:srgbClr val="00B0F0"/>
                </a:solidFill>
              </a:rPr>
              <a:t>numbers</a:t>
            </a:r>
            <a:r>
              <a:rPr lang="en-US" dirty="0"/>
              <a:t> or </a:t>
            </a:r>
            <a:r>
              <a:rPr lang="en-US" dirty="0">
                <a:solidFill>
                  <a:srgbClr val="00B0F0"/>
                </a:solidFill>
              </a:rPr>
              <a:t>special symbols</a:t>
            </a:r>
          </a:p>
          <a:p>
            <a:pPr marL="742950" lvl="1" indent="-285750" algn="just">
              <a:buFont typeface="Arial" panose="020B0604020202020204" pitchFamily="34" charset="0"/>
              <a:buChar char="•"/>
            </a:pPr>
            <a:endParaRPr lang="en-US" dirty="0">
              <a:solidFill>
                <a:srgbClr val="00B0F0"/>
              </a:solidFill>
            </a:endParaRPr>
          </a:p>
          <a:p>
            <a:pPr algn="just"/>
            <a:r>
              <a:rPr lang="en-US" dirty="0">
                <a:solidFill>
                  <a:srgbClr val="00B0F0"/>
                </a:solidFill>
              </a:rPr>
              <a:t>Input</a:t>
            </a:r>
            <a:r>
              <a:rPr lang="en-US" dirty="0"/>
              <a:t>: </a:t>
            </a:r>
            <a:r>
              <a:rPr lang="zh-CN" altLang="en-US" dirty="0"/>
              <a:t>近年来，科学家们根据蛋白质的结构创作了音乐，作为更好地向公众普及科学的创造性方式，但由此产生的歌曲并不总是悦耳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zh-CN" altLang="en-US" dirty="0"/>
              <a:t>研究人员以肖邦的幻想即兴曲和其他古典作品的风格为指导，将蛋白质转化为具有巨大音乐性的歌曲</a:t>
            </a:r>
            <a:endParaRPr lang="en-US" dirty="0">
              <a:solidFill>
                <a:srgbClr val="FF0000"/>
              </a:solidFill>
            </a:endParaRPr>
          </a:p>
        </p:txBody>
      </p:sp>
    </p:spTree>
    <p:extLst>
      <p:ext uri="{BB962C8B-B14F-4D97-AF65-F5344CB8AC3E}">
        <p14:creationId xmlns:p14="http://schemas.microsoft.com/office/powerpoint/2010/main" val="382390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Multilingual Question Answering on </a:t>
            </a:r>
            <a:r>
              <a:rPr lang="en-US" sz="2400" dirty="0">
                <a:solidFill>
                  <a:srgbClr val="FFFF00"/>
                </a:solidFill>
              </a:rPr>
              <a:t>MLQA</a:t>
            </a:r>
          </a:p>
        </p:txBody>
      </p:sp>
      <p:sp>
        <p:nvSpPr>
          <p:cNvPr id="9" name="Rectangle 8"/>
          <p:cNvSpPr/>
          <p:nvPr/>
        </p:nvSpPr>
        <p:spPr>
          <a:xfrm>
            <a:off x="510363" y="2631397"/>
            <a:ext cx="11259879" cy="3693319"/>
          </a:xfrm>
          <a:prstGeom prst="rect">
            <a:avLst/>
          </a:prstGeom>
        </p:spPr>
        <p:txBody>
          <a:bodyPr wrap="square">
            <a:spAutoFit/>
          </a:bodyPr>
          <a:lstStyle/>
          <a:p>
            <a:pPr algn="just"/>
            <a:r>
              <a:rPr lang="en-US" dirty="0">
                <a:solidFill>
                  <a:srgbClr val="00B0F0"/>
                </a:solidFill>
              </a:rPr>
              <a:t>Input </a:t>
            </a:r>
            <a:r>
              <a:rPr lang="en-US" dirty="0"/>
              <a:t>➔ </a:t>
            </a:r>
            <a:r>
              <a:rPr lang="en-US" dirty="0">
                <a:solidFill>
                  <a:srgbClr val="FF0000"/>
                </a:solidFill>
              </a:rPr>
              <a:t>API calls (Machine translation tool) </a:t>
            </a:r>
            <a:r>
              <a:rPr lang="en-US" dirty="0"/>
              <a:t>➔ </a:t>
            </a:r>
            <a:r>
              <a:rPr lang="zh-CN" altLang="en-US" dirty="0"/>
              <a:t>近年来，科学家们根据蛋白质的结构创作了音乐，作为更好地向公众普及科学的创造性方式，但由此产生的歌曲并不总是悦耳 </a:t>
            </a:r>
            <a:r>
              <a:rPr lang="en-US" altLang="ja-JP" dirty="0">
                <a:solidFill>
                  <a:srgbClr val="FF0000"/>
                </a:solidFill>
              </a:rPr>
              <a:t>&lt;API&gt; response of API &lt;/API&gt;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en-US" altLang="ja-JP" dirty="0">
                <a:solidFill>
                  <a:srgbClr val="00B050"/>
                </a:solidFill>
              </a:rPr>
              <a:t>&lt;API&gt; response of API &lt;/API&gt; </a:t>
            </a:r>
            <a:r>
              <a:rPr lang="zh-CN" altLang="en-US" dirty="0"/>
              <a:t>研究人员以肖邦的幻想即兴曲和其他古典作品的风格为指导，将蛋白质转化为具有巨大音乐性的歌曲 </a:t>
            </a:r>
            <a:r>
              <a:rPr lang="en-US" altLang="ja-JP" dirty="0">
                <a:solidFill>
                  <a:srgbClr val="FFFF00"/>
                </a:solidFill>
              </a:rPr>
              <a:t>&lt;API&gt; response of API &lt;/API&gt; </a:t>
            </a:r>
          </a:p>
          <a:p>
            <a:pPr algn="just"/>
            <a:endParaRPr lang="en-US" altLang="ja-JP" dirty="0">
              <a:solidFill>
                <a:srgbClr val="FFFF00"/>
              </a:solidFill>
            </a:endParaRPr>
          </a:p>
          <a:p>
            <a:pPr algn="just"/>
            <a:r>
              <a:rPr lang="en-US" altLang="ja-JP" dirty="0">
                <a:solidFill>
                  <a:srgbClr val="FF0000"/>
                </a:solidFill>
              </a:rPr>
              <a:t>&lt;API&gt; response of API &lt;/API&gt;</a:t>
            </a:r>
          </a:p>
          <a:p>
            <a:pPr algn="just"/>
            <a:r>
              <a:rPr lang="zh-CN" altLang="en-US" dirty="0"/>
              <a:t>近年来，科学家们根据蛋白质的结构创作了音乐，作为更好地向公众普及科学的创造性方式，但由此产生的歌曲并不总是悦耳 </a:t>
            </a:r>
            <a:r>
              <a:rPr lang="en-US" altLang="ja-JP" dirty="0">
                <a:solidFill>
                  <a:srgbClr val="FF0000"/>
                </a:solidFill>
              </a:rPr>
              <a:t>&lt;API&gt; response of API &lt;/API&gt; </a:t>
            </a:r>
            <a:r>
              <a:rPr lang="es-ES" strike="sngStrike" dirty="0"/>
              <a:t>En un estudio que aparece el 29 de septiembre en la revista </a:t>
            </a:r>
            <a:r>
              <a:rPr lang="es-ES" strike="sngStrike" dirty="0" err="1"/>
              <a:t>Heliyon</a:t>
            </a:r>
            <a:r>
              <a:rPr lang="es-ES" strike="sngStrike" dirty="0"/>
              <a:t>, los investigadores utilizan el estilo de los géneros musicales existentes para guiar la estructura de las canciones proteicas y hacerlas más musicales </a:t>
            </a:r>
            <a:r>
              <a:rPr lang="zh-CN" altLang="en-US" strike="sngStrike" dirty="0"/>
              <a:t>研究人员以肖邦的幻想即兴曲和其他古典作品的风格为指导，将蛋白质转化为具有巨大音乐性的歌曲</a:t>
            </a:r>
            <a:endParaRPr lang="en-US" altLang="ja-JP" strike="sngStrike" dirty="0">
              <a:solidFill>
                <a:srgbClr val="FFFF00"/>
              </a:solidFill>
            </a:endParaRPr>
          </a:p>
        </p:txBody>
      </p:sp>
    </p:spTree>
    <p:extLst>
      <p:ext uri="{BB962C8B-B14F-4D97-AF65-F5344CB8AC3E}">
        <p14:creationId xmlns:p14="http://schemas.microsoft.com/office/powerpoint/2010/main" val="263612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Multilingual Question Answering on </a:t>
            </a:r>
            <a:r>
              <a:rPr lang="en-US" sz="2400" dirty="0">
                <a:solidFill>
                  <a:srgbClr val="FFFF00"/>
                </a:solidFill>
              </a:rPr>
              <a:t>MLQA</a:t>
            </a:r>
          </a:p>
        </p:txBody>
      </p:sp>
      <p:sp>
        <p:nvSpPr>
          <p:cNvPr id="9" name="Rectangle 8"/>
          <p:cNvSpPr/>
          <p:nvPr/>
        </p:nvSpPr>
        <p:spPr>
          <a:xfrm>
            <a:off x="510363" y="2631397"/>
            <a:ext cx="11259879" cy="3693319"/>
          </a:xfrm>
          <a:prstGeom prst="rect">
            <a:avLst/>
          </a:prstGeom>
        </p:spPr>
        <p:txBody>
          <a:bodyPr wrap="square">
            <a:spAutoFit/>
          </a:bodyPr>
          <a:lstStyle/>
          <a:p>
            <a:pPr algn="just"/>
            <a:r>
              <a:rPr lang="en-US" dirty="0">
                <a:solidFill>
                  <a:srgbClr val="00B0F0"/>
                </a:solidFill>
              </a:rPr>
              <a:t>Input </a:t>
            </a:r>
            <a:r>
              <a:rPr lang="en-US" dirty="0"/>
              <a:t>➔ </a:t>
            </a:r>
            <a:r>
              <a:rPr lang="en-US" dirty="0">
                <a:solidFill>
                  <a:srgbClr val="FF0000"/>
                </a:solidFill>
              </a:rPr>
              <a:t>API calls (Machine translation tool) </a:t>
            </a:r>
            <a:r>
              <a:rPr lang="en-US" dirty="0"/>
              <a:t>➔ </a:t>
            </a:r>
            <a:r>
              <a:rPr lang="zh-CN" altLang="en-US" dirty="0"/>
              <a:t>近年来，科学家们根据蛋白质的结构创作了音乐，作为更好地向公众普及科学的创造性方式，但由此产生的歌曲并不总是悦耳 </a:t>
            </a:r>
            <a:r>
              <a:rPr lang="en-US" altLang="ja-JP" dirty="0">
                <a:solidFill>
                  <a:srgbClr val="FF0000"/>
                </a:solidFill>
              </a:rPr>
              <a:t>&lt;API&gt; response of API &lt;/API&gt;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en-US" altLang="ja-JP" dirty="0">
                <a:solidFill>
                  <a:srgbClr val="00B050"/>
                </a:solidFill>
              </a:rPr>
              <a:t>&lt;API&gt; response of API &lt;/API&gt; </a:t>
            </a:r>
            <a:r>
              <a:rPr lang="zh-CN" altLang="en-US" dirty="0"/>
              <a:t>研究人员以肖邦的幻想即兴曲和其他古典作品的风格为指导，将蛋白质转化为具有巨大音乐性的歌曲 </a:t>
            </a:r>
            <a:r>
              <a:rPr lang="en-US" altLang="ja-JP" dirty="0">
                <a:solidFill>
                  <a:srgbClr val="FFFF00"/>
                </a:solidFill>
              </a:rPr>
              <a:t>&lt;API&gt; response of API &lt;/API&gt; </a:t>
            </a:r>
          </a:p>
          <a:p>
            <a:pPr algn="just"/>
            <a:endParaRPr lang="en-US" altLang="ja-JP" dirty="0">
              <a:solidFill>
                <a:srgbClr val="FFFF00"/>
              </a:solidFill>
            </a:endParaRPr>
          </a:p>
          <a:p>
            <a:pPr algn="just"/>
            <a:r>
              <a:rPr lang="en-US" altLang="ja-JP" dirty="0">
                <a:solidFill>
                  <a:srgbClr val="00B050"/>
                </a:solidFill>
              </a:rPr>
              <a:t>&lt;API&gt; response of API &lt;/API&gt;</a:t>
            </a:r>
          </a:p>
          <a:p>
            <a:pPr algn="just"/>
            <a:r>
              <a:rPr lang="zh-CN" altLang="en-US" dirty="0"/>
              <a:t>近年来，科学家们根据蛋白质的结构创作了音乐，作为更好地向公众普及科学的创造性方式，但由此产生的歌曲并不总是悦耳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en-US" altLang="ja-JP" dirty="0">
                <a:solidFill>
                  <a:srgbClr val="00B050"/>
                </a:solidFill>
              </a:rPr>
              <a:t>&lt;API&gt; response of API &lt;/API&gt; </a:t>
            </a:r>
            <a:r>
              <a:rPr lang="zh-CN" altLang="en-US" strike="sngStrike" dirty="0"/>
              <a:t>研究人员以肖邦的幻想即兴曲和其他古典作品的风格为指导，将蛋白质转化为具有巨大音乐性的歌曲</a:t>
            </a:r>
            <a:endParaRPr lang="en-US" altLang="ja-JP" strike="sngStrike" dirty="0">
              <a:solidFill>
                <a:srgbClr val="FFFF00"/>
              </a:solidFill>
            </a:endParaRPr>
          </a:p>
        </p:txBody>
      </p:sp>
    </p:spTree>
    <p:extLst>
      <p:ext uri="{BB962C8B-B14F-4D97-AF65-F5344CB8AC3E}">
        <p14:creationId xmlns:p14="http://schemas.microsoft.com/office/powerpoint/2010/main" val="75057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80" y="2928594"/>
            <a:ext cx="10353761" cy="1326321"/>
          </a:xfrm>
        </p:spPr>
        <p:txBody>
          <a:bodyPr>
            <a:normAutofit/>
          </a:bodyPr>
          <a:lstStyle/>
          <a:p>
            <a:r>
              <a:rPr lang="en-US" sz="4000" dirty="0"/>
              <a:t>Clarify the researcher's ideas</a:t>
            </a:r>
            <a:endParaRPr lang="vi-VN" sz="3600" dirty="0"/>
          </a:p>
        </p:txBody>
      </p:sp>
    </p:spTree>
    <p:extLst>
      <p:ext uri="{BB962C8B-B14F-4D97-AF65-F5344CB8AC3E}">
        <p14:creationId xmlns:p14="http://schemas.microsoft.com/office/powerpoint/2010/main" val="260531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Multilingual Question Answering on </a:t>
            </a:r>
            <a:r>
              <a:rPr lang="en-US" sz="2400" dirty="0">
                <a:solidFill>
                  <a:srgbClr val="FFFF00"/>
                </a:solidFill>
              </a:rPr>
              <a:t>MLQA</a:t>
            </a:r>
          </a:p>
        </p:txBody>
      </p:sp>
      <p:sp>
        <p:nvSpPr>
          <p:cNvPr id="9" name="Rectangle 8"/>
          <p:cNvSpPr/>
          <p:nvPr/>
        </p:nvSpPr>
        <p:spPr>
          <a:xfrm>
            <a:off x="510363" y="2631397"/>
            <a:ext cx="11259879" cy="3693319"/>
          </a:xfrm>
          <a:prstGeom prst="rect">
            <a:avLst/>
          </a:prstGeom>
        </p:spPr>
        <p:txBody>
          <a:bodyPr wrap="square">
            <a:spAutoFit/>
          </a:bodyPr>
          <a:lstStyle/>
          <a:p>
            <a:pPr algn="just"/>
            <a:r>
              <a:rPr lang="en-US" dirty="0">
                <a:solidFill>
                  <a:srgbClr val="00B0F0"/>
                </a:solidFill>
              </a:rPr>
              <a:t>Input </a:t>
            </a:r>
            <a:r>
              <a:rPr lang="en-US" dirty="0"/>
              <a:t>➔ </a:t>
            </a:r>
            <a:r>
              <a:rPr lang="en-US" dirty="0">
                <a:solidFill>
                  <a:srgbClr val="FF0000"/>
                </a:solidFill>
              </a:rPr>
              <a:t>API calls (Machine translation tool) </a:t>
            </a:r>
            <a:r>
              <a:rPr lang="en-US" dirty="0"/>
              <a:t>➔ </a:t>
            </a:r>
            <a:r>
              <a:rPr lang="zh-CN" altLang="en-US" dirty="0"/>
              <a:t>近年来，科学家们根据蛋白质的结构创作了音乐，作为更好地向公众普及科学的创造性方式，但由此产生的歌曲并不总是悦耳 </a:t>
            </a:r>
            <a:r>
              <a:rPr lang="en-US" altLang="ja-JP" dirty="0">
                <a:solidFill>
                  <a:srgbClr val="FF0000"/>
                </a:solidFill>
              </a:rPr>
              <a:t>&lt;API&gt; response of API &lt;/API&gt;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en-US" altLang="ja-JP" dirty="0">
                <a:solidFill>
                  <a:srgbClr val="00B050"/>
                </a:solidFill>
              </a:rPr>
              <a:t>&lt;API&gt; response of API &lt;/API&gt; </a:t>
            </a:r>
            <a:r>
              <a:rPr lang="zh-CN" altLang="en-US" dirty="0"/>
              <a:t>研究人员以肖邦的幻想即兴曲和其他古典作品的风格为指导，将蛋白质转化为具有巨大音乐性的歌曲 </a:t>
            </a:r>
            <a:r>
              <a:rPr lang="en-US" altLang="ja-JP" dirty="0">
                <a:solidFill>
                  <a:srgbClr val="FFFF00"/>
                </a:solidFill>
              </a:rPr>
              <a:t>&lt;API&gt; response of API &lt;/API&gt; </a:t>
            </a:r>
          </a:p>
          <a:p>
            <a:pPr algn="just"/>
            <a:endParaRPr lang="en-US" altLang="ja-JP" dirty="0">
              <a:solidFill>
                <a:srgbClr val="FFFF00"/>
              </a:solidFill>
            </a:endParaRPr>
          </a:p>
          <a:p>
            <a:pPr algn="just"/>
            <a:r>
              <a:rPr lang="en-US" altLang="ja-JP" dirty="0">
                <a:solidFill>
                  <a:srgbClr val="FFFF00"/>
                </a:solidFill>
              </a:rPr>
              <a:t>&lt;API&gt; response of API &lt;/API&gt; </a:t>
            </a:r>
          </a:p>
          <a:p>
            <a:pPr algn="just"/>
            <a:r>
              <a:rPr lang="zh-CN" altLang="en-US" dirty="0"/>
              <a:t>近年来，科学家们根据蛋白质的结构创作了音乐，作为更好地向公众普及科学的创造性方式，但由此产生的歌曲并不总是悦耳 </a:t>
            </a:r>
            <a:r>
              <a:rPr lang="es-ES" dirty="0"/>
              <a:t>En un estudio que aparece el 29 de septiembre en la revista </a:t>
            </a:r>
            <a:r>
              <a:rPr lang="es-ES" dirty="0" err="1"/>
              <a:t>Heliyon</a:t>
            </a:r>
            <a:r>
              <a:rPr lang="es-ES" dirty="0"/>
              <a:t>, los investigadores utilizan el estilo de los géneros musicales existentes para guiar la estructura de las canciones proteicas y hacerlas más musicales </a:t>
            </a:r>
            <a:r>
              <a:rPr lang="zh-CN" altLang="en-US" dirty="0"/>
              <a:t>研究人员以肖邦的幻想即兴曲和其他古典作品的风格为指导，将蛋白质转化为具有巨大音乐性的歌曲</a:t>
            </a:r>
            <a:r>
              <a:rPr lang="en-US" altLang="zh-CN" dirty="0"/>
              <a:t> </a:t>
            </a:r>
            <a:r>
              <a:rPr lang="en-US" altLang="ja-JP" dirty="0">
                <a:solidFill>
                  <a:srgbClr val="FFFF00"/>
                </a:solidFill>
              </a:rPr>
              <a:t>&lt;API&gt; response of API &lt;/API&gt; </a:t>
            </a:r>
          </a:p>
        </p:txBody>
      </p:sp>
    </p:spTree>
    <p:extLst>
      <p:ext uri="{BB962C8B-B14F-4D97-AF65-F5344CB8AC3E}">
        <p14:creationId xmlns:p14="http://schemas.microsoft.com/office/powerpoint/2010/main" val="221126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Multilingual Question Answering on </a:t>
            </a:r>
            <a:r>
              <a:rPr lang="en-US" sz="2400" dirty="0">
                <a:solidFill>
                  <a:srgbClr val="FFFF00"/>
                </a:solidFill>
              </a:rPr>
              <a:t>MLQA</a:t>
            </a:r>
          </a:p>
        </p:txBody>
      </p:sp>
      <p:sp>
        <p:nvSpPr>
          <p:cNvPr id="5" name="Rectangle 4"/>
          <p:cNvSpPr/>
          <p:nvPr/>
        </p:nvSpPr>
        <p:spPr>
          <a:xfrm>
            <a:off x="510363" y="5950741"/>
            <a:ext cx="11448880" cy="646331"/>
          </a:xfrm>
          <a:prstGeom prst="rect">
            <a:avLst/>
          </a:prstGeom>
        </p:spPr>
        <p:txBody>
          <a:bodyPr wrap="square">
            <a:spAutoFit/>
          </a:bodyPr>
          <a:lstStyle/>
          <a:p>
            <a:pPr algn="just"/>
            <a:r>
              <a:rPr lang="en-US" dirty="0">
                <a:solidFill>
                  <a:srgbClr val="00B0F0"/>
                </a:solidFill>
              </a:rPr>
              <a:t>Context in English</a:t>
            </a:r>
            <a:r>
              <a:rPr lang="en-US" dirty="0"/>
              <a:t>, </a:t>
            </a:r>
            <a:r>
              <a:rPr lang="en-US" dirty="0">
                <a:solidFill>
                  <a:srgbClr val="00B0F0"/>
                </a:solidFill>
              </a:rPr>
              <a:t>question in Arabic, German, Spanish, Hindi, Vietnamese, Simplified Chinese </a:t>
            </a:r>
            <a:r>
              <a:rPr lang="en-US" dirty="0"/>
              <a:t>➔ understand paragraph and question. </a:t>
            </a:r>
            <a:r>
              <a:rPr lang="en-US" dirty="0">
                <a:solidFill>
                  <a:srgbClr val="00B0F0"/>
                </a:solidFill>
              </a:rPr>
              <a:t>Percentage of times</a:t>
            </a:r>
            <a:r>
              <a:rPr lang="en-US" dirty="0"/>
              <a:t> that </a:t>
            </a:r>
            <a:r>
              <a:rPr lang="en-US" dirty="0">
                <a:solidFill>
                  <a:srgbClr val="00B0F0"/>
                </a:solidFill>
              </a:rPr>
              <a:t>correct word is in the top </a:t>
            </a:r>
            <a:r>
              <a:rPr lang="en-US" dirty="0">
                <a:solidFill>
                  <a:srgbClr val="FFFF00"/>
                </a:solidFill>
              </a:rPr>
              <a:t>10</a:t>
            </a:r>
            <a:r>
              <a:rPr lang="en-US" dirty="0">
                <a:solidFill>
                  <a:srgbClr val="00B0F0"/>
                </a:solidFill>
              </a:rPr>
              <a:t> predicted words</a:t>
            </a:r>
            <a:r>
              <a:rPr lang="en-US" dirty="0"/>
              <a:t>.</a:t>
            </a:r>
          </a:p>
        </p:txBody>
      </p:sp>
      <p:pic>
        <p:nvPicPr>
          <p:cNvPr id="3" name="Picture 2"/>
          <p:cNvPicPr>
            <a:picLocks noChangeAspect="1"/>
          </p:cNvPicPr>
          <p:nvPr/>
        </p:nvPicPr>
        <p:blipFill>
          <a:blip r:embed="rId3"/>
          <a:stretch>
            <a:fillRect/>
          </a:stretch>
        </p:blipFill>
        <p:spPr>
          <a:xfrm>
            <a:off x="743120" y="2519230"/>
            <a:ext cx="6253689" cy="3291840"/>
          </a:xfrm>
          <a:prstGeom prst="rect">
            <a:avLst/>
          </a:prstGeom>
        </p:spPr>
      </p:pic>
      <p:sp>
        <p:nvSpPr>
          <p:cNvPr id="6" name="Rectangle 5"/>
          <p:cNvSpPr/>
          <p:nvPr/>
        </p:nvSpPr>
        <p:spPr>
          <a:xfrm>
            <a:off x="6996809" y="5164739"/>
            <a:ext cx="3029693" cy="646331"/>
          </a:xfrm>
          <a:prstGeom prst="rect">
            <a:avLst/>
          </a:prstGeom>
        </p:spPr>
        <p:txBody>
          <a:bodyPr wrap="square">
            <a:spAutoFit/>
          </a:bodyPr>
          <a:lstStyle/>
          <a:p>
            <a:r>
              <a:rPr lang="en-US" dirty="0"/>
              <a:t>Machine translation tool (63.8-</a:t>
            </a:r>
            <a:r>
              <a:rPr lang="en-US" dirty="0">
                <a:solidFill>
                  <a:srgbClr val="FFFF00"/>
                </a:solidFill>
              </a:rPr>
              <a:t>94.9%), Hindi (7.3%)</a:t>
            </a:r>
            <a:endParaRPr lang="vi-VN" dirty="0"/>
          </a:p>
        </p:txBody>
      </p:sp>
      <p:sp>
        <p:nvSpPr>
          <p:cNvPr id="8" name="Rectangle 7"/>
          <p:cNvSpPr/>
          <p:nvPr/>
        </p:nvSpPr>
        <p:spPr>
          <a:xfrm>
            <a:off x="6996809" y="2658901"/>
            <a:ext cx="5092410" cy="2308324"/>
          </a:xfrm>
          <a:prstGeom prst="rect">
            <a:avLst/>
          </a:prstGeom>
        </p:spPr>
        <p:txBody>
          <a:bodyPr wrap="square">
            <a:spAutoFit/>
          </a:bodyPr>
          <a:lstStyle/>
          <a:p>
            <a:r>
              <a:rPr lang="en-US" altLang="ja-JP" u="sng" dirty="0">
                <a:solidFill>
                  <a:srgbClr val="FF0000"/>
                </a:solidFill>
                <a:latin typeface="MS Mincho" panose="02020609040205080304" pitchFamily="49" charset="-128"/>
                <a:ea typeface="MS Mincho" panose="02020609040205080304" pitchFamily="49" charset="-128"/>
              </a:rPr>
              <a:t>*</a:t>
            </a:r>
            <a:r>
              <a:rPr lang="en-US" altLang="ja-JP" u="sng" dirty="0">
                <a:solidFill>
                  <a:srgbClr val="FF0000"/>
                </a:solidFill>
              </a:rPr>
              <a:t>Di</a:t>
            </a:r>
            <a:r>
              <a:rPr lang="en-US" u="sng" dirty="0">
                <a:solidFill>
                  <a:srgbClr val="FF0000"/>
                </a:solidFill>
              </a:rPr>
              <a:t>stribution shift</a:t>
            </a:r>
            <a:r>
              <a:rPr lang="en-US" dirty="0">
                <a:solidFill>
                  <a:srgbClr val="FF0000"/>
                </a:solidFill>
              </a:rPr>
              <a:t>: </a:t>
            </a:r>
            <a:r>
              <a:rPr lang="en-US" dirty="0" err="1">
                <a:solidFill>
                  <a:srgbClr val="FF0000"/>
                </a:solidFill>
              </a:rPr>
              <a:t>CCNet</a:t>
            </a:r>
            <a:r>
              <a:rPr lang="en-US" dirty="0">
                <a:solidFill>
                  <a:srgbClr val="FF0000"/>
                </a:solidFill>
              </a:rPr>
              <a:t> compared to GPT-J’s original </a:t>
            </a:r>
            <a:r>
              <a:rPr lang="en-US" dirty="0" err="1">
                <a:solidFill>
                  <a:srgbClr val="FF0000"/>
                </a:solidFill>
              </a:rPr>
              <a:t>pretraining</a:t>
            </a:r>
            <a:r>
              <a:rPr lang="en-US" dirty="0">
                <a:solidFill>
                  <a:srgbClr val="FF0000"/>
                </a:solidFill>
              </a:rPr>
              <a:t> data</a:t>
            </a:r>
          </a:p>
          <a:p>
            <a:endParaRPr lang="en-US" dirty="0">
              <a:solidFill>
                <a:srgbClr val="FF0000"/>
              </a:solidFill>
            </a:endParaRPr>
          </a:p>
          <a:p>
            <a:pPr algn="just"/>
            <a:r>
              <a:rPr lang="en-US" u="sng" dirty="0">
                <a:solidFill>
                  <a:srgbClr val="FF0000"/>
                </a:solidFill>
              </a:rPr>
              <a:t>*Multilingual aspect</a:t>
            </a:r>
            <a:r>
              <a:rPr lang="en-US" dirty="0">
                <a:solidFill>
                  <a:srgbClr val="FF0000"/>
                </a:solidFill>
              </a:rPr>
              <a:t>: OPT and GPT-3 fail to provide answers in English with language differences between context and question.</a:t>
            </a:r>
          </a:p>
          <a:p>
            <a:pPr algn="just"/>
            <a:r>
              <a:rPr lang="en-US" dirty="0">
                <a:solidFill>
                  <a:srgbClr val="FF0000"/>
                </a:solidFill>
              </a:rPr>
              <a:t>Context and question in English </a:t>
            </a:r>
            <a:r>
              <a:rPr lang="en-US" dirty="0"/>
              <a:t>➔ </a:t>
            </a:r>
            <a:r>
              <a:rPr lang="en-US" dirty="0">
                <a:solidFill>
                  <a:srgbClr val="FF0000"/>
                </a:solidFill>
              </a:rPr>
              <a:t>best performance (GPT-3)</a:t>
            </a:r>
          </a:p>
        </p:txBody>
      </p:sp>
    </p:spTree>
    <p:extLst>
      <p:ext uri="{BB962C8B-B14F-4D97-AF65-F5344CB8AC3E}">
        <p14:creationId xmlns:p14="http://schemas.microsoft.com/office/powerpoint/2010/main" val="3332586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Calendar API’s utility </a:t>
            </a:r>
          </a:p>
        </p:txBody>
      </p:sp>
      <p:sp>
        <p:nvSpPr>
          <p:cNvPr id="5" name="Rectangle 4"/>
          <p:cNvSpPr/>
          <p:nvPr/>
        </p:nvSpPr>
        <p:spPr>
          <a:xfrm>
            <a:off x="510363" y="3012313"/>
            <a:ext cx="6507125" cy="3139321"/>
          </a:xfrm>
          <a:prstGeom prst="rect">
            <a:avLst/>
          </a:prstGeom>
        </p:spPr>
        <p:txBody>
          <a:bodyPr wrap="square">
            <a:spAutoFit/>
          </a:bodyPr>
          <a:lstStyle/>
          <a:p>
            <a:pPr algn="just"/>
            <a:r>
              <a:rPr lang="en-US" dirty="0">
                <a:solidFill>
                  <a:srgbClr val="00B0F0"/>
                </a:solidFill>
              </a:rPr>
              <a:t>TEMPLAMA</a:t>
            </a:r>
            <a:r>
              <a:rPr lang="en-US" dirty="0"/>
              <a:t> (</a:t>
            </a:r>
            <a:r>
              <a:rPr lang="en-US" dirty="0" err="1"/>
              <a:t>Wikidata</a:t>
            </a:r>
            <a:r>
              <a:rPr lang="en-US" dirty="0"/>
              <a:t>) contains  cloze queries about facts that change with time.</a:t>
            </a:r>
          </a:p>
          <a:p>
            <a:pPr algn="just"/>
            <a:endParaRPr lang="en-US" dirty="0"/>
          </a:p>
          <a:p>
            <a:pPr algn="just"/>
            <a:r>
              <a:rPr lang="en-US" dirty="0">
                <a:solidFill>
                  <a:srgbClr val="00B0F0"/>
                </a:solidFill>
              </a:rPr>
              <a:t>DATESET</a:t>
            </a:r>
            <a:r>
              <a:rPr lang="en-US" dirty="0"/>
              <a:t> generated through a </a:t>
            </a:r>
            <a:r>
              <a:rPr lang="en-US" dirty="0">
                <a:solidFill>
                  <a:srgbClr val="00B0F0"/>
                </a:solidFill>
              </a:rPr>
              <a:t>series of templates</a:t>
            </a:r>
            <a:r>
              <a:rPr lang="en-US" dirty="0"/>
              <a:t>, but populated using a combination of </a:t>
            </a:r>
            <a:r>
              <a:rPr lang="en-US" dirty="0">
                <a:solidFill>
                  <a:srgbClr val="00B0F0"/>
                </a:solidFill>
              </a:rPr>
              <a:t>random dates/durations.</a:t>
            </a:r>
          </a:p>
          <a:p>
            <a:pPr algn="just"/>
            <a:r>
              <a:rPr lang="en-US" dirty="0"/>
              <a:t>Randomly </a:t>
            </a:r>
            <a:r>
              <a:rPr lang="en-US" dirty="0">
                <a:solidFill>
                  <a:srgbClr val="FFFF00"/>
                </a:solidFill>
              </a:rPr>
              <a:t>500</a:t>
            </a:r>
            <a:r>
              <a:rPr lang="en-US" dirty="0"/>
              <a:t> “</a:t>
            </a:r>
            <a:r>
              <a:rPr lang="en-US" dirty="0">
                <a:solidFill>
                  <a:srgbClr val="FFFF00"/>
                </a:solidFill>
              </a:rPr>
              <a:t>current dates</a:t>
            </a:r>
            <a:r>
              <a:rPr lang="en-US" dirty="0"/>
              <a:t>” ➔ randomly within </a:t>
            </a:r>
            <a:r>
              <a:rPr lang="en-US" dirty="0">
                <a:solidFill>
                  <a:srgbClr val="FFFF00"/>
                </a:solidFill>
              </a:rPr>
              <a:t>four-year range</a:t>
            </a:r>
            <a:r>
              <a:rPr lang="en-US" dirty="0"/>
              <a:t> “</a:t>
            </a:r>
            <a:r>
              <a:rPr lang="en-US" dirty="0">
                <a:solidFill>
                  <a:srgbClr val="FFFF00"/>
                </a:solidFill>
              </a:rPr>
              <a:t>past date</a:t>
            </a:r>
            <a:r>
              <a:rPr lang="en-US" dirty="0"/>
              <a:t>” and “</a:t>
            </a:r>
            <a:r>
              <a:rPr lang="en-US" dirty="0">
                <a:solidFill>
                  <a:srgbClr val="FFFF00"/>
                </a:solidFill>
              </a:rPr>
              <a:t>future date</a:t>
            </a:r>
            <a:r>
              <a:rPr lang="en-US" dirty="0"/>
              <a:t>” ➔ fill templates</a:t>
            </a:r>
          </a:p>
          <a:p>
            <a:pPr algn="just"/>
            <a:endParaRPr lang="en-US" dirty="0">
              <a:solidFill>
                <a:srgbClr val="00B0F0"/>
              </a:solidFill>
            </a:endParaRPr>
          </a:p>
          <a:p>
            <a:pPr algn="just"/>
            <a:r>
              <a:rPr lang="en-US" dirty="0">
                <a:solidFill>
                  <a:srgbClr val="00B0F0"/>
                </a:solidFill>
              </a:rPr>
              <a:t>Assumption: </a:t>
            </a:r>
            <a:r>
              <a:rPr lang="en-US" dirty="0"/>
              <a:t>The calendar date is </a:t>
            </a:r>
            <a:r>
              <a:rPr lang="en-US" dirty="0">
                <a:solidFill>
                  <a:srgbClr val="00B0F0"/>
                </a:solidFill>
              </a:rPr>
              <a:t>created document date</a:t>
            </a:r>
            <a:r>
              <a:rPr lang="en-US" dirty="0"/>
              <a:t>. </a:t>
            </a:r>
            <a:r>
              <a:rPr lang="en-US" dirty="0">
                <a:solidFill>
                  <a:srgbClr val="00B0F0"/>
                </a:solidFill>
              </a:rPr>
              <a:t>Extract</a:t>
            </a:r>
            <a:r>
              <a:rPr lang="en-US" dirty="0"/>
              <a:t> from the </a:t>
            </a:r>
            <a:r>
              <a:rPr lang="en-US" dirty="0">
                <a:solidFill>
                  <a:srgbClr val="00B0F0"/>
                </a:solidFill>
              </a:rPr>
              <a:t>URL</a:t>
            </a:r>
            <a:r>
              <a:rPr lang="en-US" dirty="0"/>
              <a:t>, if present. Otherwise, filter out and leave </a:t>
            </a:r>
            <a:r>
              <a:rPr lang="en-US" dirty="0">
                <a:solidFill>
                  <a:srgbClr val="00B0F0"/>
                </a:solidFill>
              </a:rPr>
              <a:t>~18%.</a:t>
            </a:r>
          </a:p>
        </p:txBody>
      </p:sp>
      <p:pic>
        <p:nvPicPr>
          <p:cNvPr id="3" name="Picture 2"/>
          <p:cNvPicPr>
            <a:picLocks noChangeAspect="1"/>
          </p:cNvPicPr>
          <p:nvPr/>
        </p:nvPicPr>
        <p:blipFill>
          <a:blip r:embed="rId3"/>
          <a:stretch>
            <a:fillRect/>
          </a:stretch>
        </p:blipFill>
        <p:spPr>
          <a:xfrm>
            <a:off x="7206744" y="1284776"/>
            <a:ext cx="4736003" cy="5486400"/>
          </a:xfrm>
          <a:prstGeom prst="rect">
            <a:avLst/>
          </a:prstGeom>
        </p:spPr>
      </p:pic>
    </p:spTree>
    <p:extLst>
      <p:ext uri="{BB962C8B-B14F-4D97-AF65-F5344CB8AC3E}">
        <p14:creationId xmlns:p14="http://schemas.microsoft.com/office/powerpoint/2010/main" val="60442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510363" y="1511857"/>
            <a:ext cx="11068493" cy="861774"/>
          </a:xfrm>
          <a:prstGeom prst="rect">
            <a:avLst/>
          </a:prstGeom>
        </p:spPr>
        <p:txBody>
          <a:bodyPr wrap="square">
            <a:spAutoFit/>
          </a:bodyPr>
          <a:lstStyle/>
          <a:p>
            <a:pPr algn="just"/>
            <a:r>
              <a:rPr lang="en-US" sz="2600" u="sng" dirty="0">
                <a:solidFill>
                  <a:srgbClr val="92D050"/>
                </a:solidFill>
              </a:rPr>
              <a:t>Performance on specific tasks</a:t>
            </a:r>
            <a:endParaRPr lang="en-US" sz="2600" dirty="0"/>
          </a:p>
          <a:p>
            <a:pPr algn="just"/>
            <a:r>
              <a:rPr lang="en-US" sz="2400" dirty="0"/>
              <a:t>Calendar API’s utility on </a:t>
            </a:r>
            <a:r>
              <a:rPr lang="en-US" sz="2400" dirty="0">
                <a:solidFill>
                  <a:srgbClr val="FFFF00"/>
                </a:solidFill>
              </a:rPr>
              <a:t>TEMPLAMA, generated DATESET</a:t>
            </a:r>
          </a:p>
        </p:txBody>
      </p:sp>
      <p:sp>
        <p:nvSpPr>
          <p:cNvPr id="5" name="Rectangle 4"/>
          <p:cNvSpPr/>
          <p:nvPr/>
        </p:nvSpPr>
        <p:spPr>
          <a:xfrm>
            <a:off x="743120" y="6028022"/>
            <a:ext cx="11448880" cy="369332"/>
          </a:xfrm>
          <a:prstGeom prst="rect">
            <a:avLst/>
          </a:prstGeom>
        </p:spPr>
        <p:txBody>
          <a:bodyPr wrap="square">
            <a:spAutoFit/>
          </a:bodyPr>
          <a:lstStyle/>
          <a:p>
            <a:r>
              <a:rPr lang="en-US" dirty="0">
                <a:solidFill>
                  <a:srgbClr val="00B0F0"/>
                </a:solidFill>
              </a:rPr>
              <a:t>Lenient evaluation criteria </a:t>
            </a:r>
            <a:r>
              <a:rPr lang="en-US" dirty="0"/>
              <a:t>instead of exact match, </a:t>
            </a:r>
            <a:r>
              <a:rPr lang="en-US" dirty="0">
                <a:solidFill>
                  <a:srgbClr val="00B0F0"/>
                </a:solidFill>
              </a:rPr>
              <a:t>the correct word is in the top </a:t>
            </a:r>
            <a:r>
              <a:rPr lang="en-US" dirty="0">
                <a:solidFill>
                  <a:srgbClr val="FFFF00"/>
                </a:solidFill>
              </a:rPr>
              <a:t>five</a:t>
            </a:r>
            <a:r>
              <a:rPr lang="en-US" dirty="0">
                <a:solidFill>
                  <a:srgbClr val="00B0F0"/>
                </a:solidFill>
              </a:rPr>
              <a:t> predicted words</a:t>
            </a:r>
            <a:r>
              <a:rPr lang="en-US" dirty="0"/>
              <a:t>.</a:t>
            </a:r>
          </a:p>
        </p:txBody>
      </p:sp>
      <p:pic>
        <p:nvPicPr>
          <p:cNvPr id="3" name="Picture 2"/>
          <p:cNvPicPr>
            <a:picLocks noChangeAspect="1"/>
          </p:cNvPicPr>
          <p:nvPr/>
        </p:nvPicPr>
        <p:blipFill>
          <a:blip r:embed="rId3"/>
          <a:stretch>
            <a:fillRect/>
          </a:stretch>
        </p:blipFill>
        <p:spPr>
          <a:xfrm>
            <a:off x="743120" y="2867326"/>
            <a:ext cx="6353175" cy="2667000"/>
          </a:xfrm>
          <a:prstGeom prst="rect">
            <a:avLst/>
          </a:prstGeom>
        </p:spPr>
      </p:pic>
      <p:sp>
        <p:nvSpPr>
          <p:cNvPr id="6" name="Rectangle 5"/>
          <p:cNvSpPr/>
          <p:nvPr/>
        </p:nvSpPr>
        <p:spPr>
          <a:xfrm>
            <a:off x="7096295" y="4704583"/>
            <a:ext cx="4918496" cy="923330"/>
          </a:xfrm>
          <a:prstGeom prst="rect">
            <a:avLst/>
          </a:prstGeom>
        </p:spPr>
        <p:txBody>
          <a:bodyPr wrap="square">
            <a:spAutoFit/>
          </a:bodyPr>
          <a:lstStyle/>
          <a:p>
            <a:r>
              <a:rPr lang="en-US" dirty="0"/>
              <a:t>Mostly to Wikipedia search and question answering, calendar </a:t>
            </a:r>
            <a:r>
              <a:rPr lang="en-US" dirty="0">
                <a:solidFill>
                  <a:srgbClr val="FFFF00"/>
                </a:solidFill>
              </a:rPr>
              <a:t>(0.2%) for TEMPLAMA. </a:t>
            </a:r>
            <a:r>
              <a:rPr lang="en-US" dirty="0"/>
              <a:t>But </a:t>
            </a:r>
            <a:r>
              <a:rPr lang="en-US" dirty="0">
                <a:solidFill>
                  <a:srgbClr val="FFFF00"/>
                </a:solidFill>
              </a:rPr>
              <a:t>calendar (54.8%) for DATESET.</a:t>
            </a:r>
            <a:endParaRPr lang="vi-VN" dirty="0"/>
          </a:p>
        </p:txBody>
      </p:sp>
      <p:sp>
        <p:nvSpPr>
          <p:cNvPr id="7" name="Rectangle 6"/>
          <p:cNvSpPr/>
          <p:nvPr/>
        </p:nvSpPr>
        <p:spPr>
          <a:xfrm>
            <a:off x="7099590" y="2867326"/>
            <a:ext cx="5092410" cy="1754326"/>
          </a:xfrm>
          <a:prstGeom prst="rect">
            <a:avLst/>
          </a:prstGeom>
        </p:spPr>
        <p:txBody>
          <a:bodyPr wrap="square">
            <a:spAutoFit/>
          </a:bodyPr>
          <a:lstStyle/>
          <a:p>
            <a:r>
              <a:rPr lang="en-US" altLang="ja-JP" dirty="0">
                <a:solidFill>
                  <a:srgbClr val="FF0000"/>
                </a:solidFill>
              </a:rPr>
              <a:t>A little help (exact date) because of specific and rare on TEMPLAMA</a:t>
            </a:r>
          </a:p>
          <a:p>
            <a:r>
              <a:rPr lang="en-US" dirty="0"/>
              <a:t>The best action: </a:t>
            </a:r>
            <a:r>
              <a:rPr lang="en-US" dirty="0">
                <a:solidFill>
                  <a:srgbClr val="FF0000"/>
                </a:solidFill>
              </a:rPr>
              <a:t>query current date </a:t>
            </a:r>
            <a:r>
              <a:rPr lang="en-US" dirty="0"/>
              <a:t>(calendar), then </a:t>
            </a:r>
            <a:r>
              <a:rPr lang="en-US" dirty="0">
                <a:solidFill>
                  <a:srgbClr val="FF0000"/>
                </a:solidFill>
              </a:rPr>
              <a:t>query question answering with this date</a:t>
            </a:r>
            <a:r>
              <a:rPr lang="en-US" dirty="0"/>
              <a:t>. But </a:t>
            </a:r>
            <a:r>
              <a:rPr lang="en-US" dirty="0">
                <a:solidFill>
                  <a:srgbClr val="FF0000"/>
                </a:solidFill>
              </a:rPr>
              <a:t>two API calls </a:t>
            </a:r>
            <a:r>
              <a:rPr lang="en-US" dirty="0"/>
              <a:t>per example &amp;  </a:t>
            </a:r>
            <a:r>
              <a:rPr lang="en-US" dirty="0">
                <a:solidFill>
                  <a:srgbClr val="FF0000"/>
                </a:solidFill>
              </a:rPr>
              <a:t>Independently sampled</a:t>
            </a:r>
            <a:r>
              <a:rPr lang="en-US" dirty="0"/>
              <a:t> API calls on training.</a:t>
            </a:r>
          </a:p>
        </p:txBody>
      </p:sp>
    </p:spTree>
    <p:extLst>
      <p:ext uri="{BB962C8B-B14F-4D97-AF65-F5344CB8AC3E}">
        <p14:creationId xmlns:p14="http://schemas.microsoft.com/office/powerpoint/2010/main" val="294328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sp>
        <p:nvSpPr>
          <p:cNvPr id="2" name="Rectangle 1"/>
          <p:cNvSpPr/>
          <p:nvPr/>
        </p:nvSpPr>
        <p:spPr>
          <a:xfrm>
            <a:off x="277655" y="1711313"/>
            <a:ext cx="11270511" cy="369332"/>
          </a:xfrm>
          <a:prstGeom prst="rect">
            <a:avLst/>
          </a:prstGeom>
        </p:spPr>
        <p:txBody>
          <a:bodyPr wrap="square">
            <a:spAutoFit/>
          </a:bodyPr>
          <a:lstStyle/>
          <a:p>
            <a:pPr algn="just"/>
            <a:r>
              <a:rPr lang="en-US" u="sng" dirty="0">
                <a:solidFill>
                  <a:srgbClr val="92D050"/>
                </a:solidFill>
              </a:rPr>
              <a:t>Language modeling performance</a:t>
            </a:r>
            <a:r>
              <a:rPr lang="en-US" dirty="0"/>
              <a:t> on  </a:t>
            </a:r>
            <a:r>
              <a:rPr lang="en-US" dirty="0" err="1">
                <a:solidFill>
                  <a:srgbClr val="FFFF00"/>
                </a:solidFill>
              </a:rPr>
              <a:t>WikiText</a:t>
            </a:r>
            <a:r>
              <a:rPr lang="en-US" dirty="0">
                <a:solidFill>
                  <a:srgbClr val="FFFF00"/>
                </a:solidFill>
              </a:rPr>
              <a:t>, </a:t>
            </a:r>
            <a:r>
              <a:rPr lang="en-US" dirty="0" err="1">
                <a:solidFill>
                  <a:srgbClr val="FFFF00"/>
                </a:solidFill>
              </a:rPr>
              <a:t>CCNet</a:t>
            </a:r>
            <a:r>
              <a:rPr lang="en-US" dirty="0">
                <a:solidFill>
                  <a:srgbClr val="FFFF00"/>
                </a:solidFill>
              </a:rPr>
              <a:t> </a:t>
            </a:r>
            <a:r>
              <a:rPr lang="en-US" dirty="0"/>
              <a:t>not used in training (10,000)</a:t>
            </a:r>
          </a:p>
        </p:txBody>
      </p:sp>
      <p:pic>
        <p:nvPicPr>
          <p:cNvPr id="3" name="Picture 2"/>
          <p:cNvPicPr>
            <a:picLocks noChangeAspect="1"/>
          </p:cNvPicPr>
          <p:nvPr/>
        </p:nvPicPr>
        <p:blipFill>
          <a:blip r:embed="rId3"/>
          <a:stretch>
            <a:fillRect/>
          </a:stretch>
        </p:blipFill>
        <p:spPr>
          <a:xfrm>
            <a:off x="277654" y="2170081"/>
            <a:ext cx="6324600" cy="1628775"/>
          </a:xfrm>
          <a:prstGeom prst="rect">
            <a:avLst/>
          </a:prstGeom>
        </p:spPr>
      </p:pic>
      <p:sp>
        <p:nvSpPr>
          <p:cNvPr id="7" name="Rectangle 6"/>
          <p:cNvSpPr/>
          <p:nvPr/>
        </p:nvSpPr>
        <p:spPr>
          <a:xfrm>
            <a:off x="6666052" y="2245804"/>
            <a:ext cx="5465698" cy="1477328"/>
          </a:xfrm>
          <a:prstGeom prst="rect">
            <a:avLst/>
          </a:prstGeom>
        </p:spPr>
        <p:txBody>
          <a:bodyPr wrap="square">
            <a:spAutoFit/>
          </a:bodyPr>
          <a:lstStyle/>
          <a:p>
            <a:r>
              <a:rPr lang="en-US" dirty="0">
                <a:solidFill>
                  <a:srgbClr val="FFFF00"/>
                </a:solidFill>
              </a:rPr>
              <a:t>Original </a:t>
            </a:r>
            <a:r>
              <a:rPr lang="en-US" dirty="0" err="1">
                <a:solidFill>
                  <a:srgbClr val="FFFF00"/>
                </a:solidFill>
              </a:rPr>
              <a:t>pretraining</a:t>
            </a:r>
            <a:r>
              <a:rPr lang="en-US" dirty="0">
                <a:solidFill>
                  <a:srgbClr val="FFFF00"/>
                </a:solidFill>
              </a:rPr>
              <a:t> data </a:t>
            </a:r>
            <a:r>
              <a:rPr lang="en-US" dirty="0"/>
              <a:t>for GPT-J is </a:t>
            </a:r>
            <a:r>
              <a:rPr lang="en-US" dirty="0">
                <a:solidFill>
                  <a:srgbClr val="FFFF00"/>
                </a:solidFill>
              </a:rPr>
              <a:t>more similar</a:t>
            </a:r>
            <a:r>
              <a:rPr lang="en-US" dirty="0"/>
              <a:t> to</a:t>
            </a:r>
            <a:r>
              <a:rPr lang="en-US" dirty="0">
                <a:solidFill>
                  <a:srgbClr val="FFFF00"/>
                </a:solidFill>
              </a:rPr>
              <a:t> </a:t>
            </a:r>
            <a:r>
              <a:rPr lang="en-US" dirty="0" err="1">
                <a:solidFill>
                  <a:srgbClr val="FFFF00"/>
                </a:solidFill>
              </a:rPr>
              <a:t>WikiText</a:t>
            </a:r>
            <a:r>
              <a:rPr lang="en-US" dirty="0">
                <a:solidFill>
                  <a:srgbClr val="FFFF00"/>
                </a:solidFill>
              </a:rPr>
              <a:t> </a:t>
            </a:r>
            <a:r>
              <a:rPr lang="en-US" dirty="0"/>
              <a:t>than randomly subset of </a:t>
            </a:r>
            <a:r>
              <a:rPr lang="en-US" dirty="0" err="1"/>
              <a:t>CCNet</a:t>
            </a:r>
            <a:r>
              <a:rPr lang="en-US" dirty="0"/>
              <a:t>. </a:t>
            </a:r>
            <a:r>
              <a:rPr lang="en-US" dirty="0">
                <a:solidFill>
                  <a:srgbClr val="FFFF00"/>
                </a:solidFill>
              </a:rPr>
              <a:t>Training on C* </a:t>
            </a:r>
            <a:r>
              <a:rPr lang="en-US" dirty="0"/>
              <a:t>compared to C </a:t>
            </a:r>
            <a:r>
              <a:rPr lang="en-US" dirty="0">
                <a:solidFill>
                  <a:srgbClr val="FFFF00"/>
                </a:solidFill>
              </a:rPr>
              <a:t>does not lead to an increase in perplexity </a:t>
            </a:r>
            <a:r>
              <a:rPr lang="en-US" dirty="0"/>
              <a:t>when API calls are disabled </a:t>
            </a:r>
            <a:r>
              <a:rPr lang="en-US" dirty="0">
                <a:solidFill>
                  <a:srgbClr val="FFFF00"/>
                </a:solidFill>
              </a:rPr>
              <a:t>at inference time.</a:t>
            </a:r>
          </a:p>
        </p:txBody>
      </p:sp>
      <p:sp>
        <p:nvSpPr>
          <p:cNvPr id="8" name="Rectangle 7"/>
          <p:cNvSpPr/>
          <p:nvPr/>
        </p:nvSpPr>
        <p:spPr>
          <a:xfrm>
            <a:off x="277654" y="4294710"/>
            <a:ext cx="11270511" cy="646331"/>
          </a:xfrm>
          <a:prstGeom prst="rect">
            <a:avLst/>
          </a:prstGeom>
        </p:spPr>
        <p:txBody>
          <a:bodyPr wrap="square">
            <a:spAutoFit/>
          </a:bodyPr>
          <a:lstStyle/>
          <a:p>
            <a:pPr algn="just"/>
            <a:r>
              <a:rPr lang="en-US" u="sng" dirty="0">
                <a:solidFill>
                  <a:srgbClr val="92D050"/>
                </a:solidFill>
              </a:rPr>
              <a:t>Ability to ask external tools for help affects performance</a:t>
            </a:r>
            <a:r>
              <a:rPr lang="en-US" dirty="0"/>
              <a:t> using </a:t>
            </a:r>
            <a:r>
              <a:rPr lang="en-US" dirty="0">
                <a:solidFill>
                  <a:srgbClr val="FFFF00"/>
                </a:solidFill>
              </a:rPr>
              <a:t>GPT-J</a:t>
            </a:r>
            <a:r>
              <a:rPr lang="en-US" dirty="0"/>
              <a:t> and </a:t>
            </a:r>
            <a:r>
              <a:rPr lang="en-US" dirty="0">
                <a:solidFill>
                  <a:srgbClr val="FFFF00"/>
                </a:solidFill>
              </a:rPr>
              <a:t>GPT-2 family </a:t>
            </a:r>
            <a:r>
              <a:rPr lang="en-US" dirty="0"/>
              <a:t>(124M, 355M, 775M, 1.6B) for tools: </a:t>
            </a:r>
            <a:r>
              <a:rPr lang="en-US" dirty="0">
                <a:solidFill>
                  <a:srgbClr val="FFFF00"/>
                </a:solidFill>
              </a:rPr>
              <a:t>question answering, calculator, Wikipedia search engine</a:t>
            </a:r>
          </a:p>
        </p:txBody>
      </p:sp>
      <p:sp>
        <p:nvSpPr>
          <p:cNvPr id="9" name="Rectangle 8"/>
          <p:cNvSpPr/>
          <p:nvPr/>
        </p:nvSpPr>
        <p:spPr>
          <a:xfrm>
            <a:off x="736045" y="5016765"/>
            <a:ext cx="10630177" cy="1200329"/>
          </a:xfrm>
          <a:prstGeom prst="rect">
            <a:avLst/>
          </a:prstGeom>
        </p:spPr>
        <p:txBody>
          <a:bodyPr wrap="square">
            <a:spAutoFit/>
          </a:bodyPr>
          <a:lstStyle/>
          <a:p>
            <a:pPr algn="just"/>
            <a:r>
              <a:rPr lang="en-US" dirty="0"/>
              <a:t>Leverage the provided tools at models </a:t>
            </a:r>
            <a:r>
              <a:rPr lang="en-US" dirty="0">
                <a:solidFill>
                  <a:srgbClr val="00B0F0"/>
                </a:solidFill>
              </a:rPr>
              <a:t>~775M</a:t>
            </a:r>
            <a:r>
              <a:rPr lang="en-US" dirty="0"/>
              <a:t>. Smaller models achieve similar performance w/ and w/o tools. But achieve difference for </a:t>
            </a:r>
            <a:r>
              <a:rPr lang="en-US" dirty="0">
                <a:solidFill>
                  <a:srgbClr val="00B0F0"/>
                </a:solidFill>
              </a:rPr>
              <a:t>QA benchmarks (Wikipedia search engine</a:t>
            </a:r>
            <a:r>
              <a:rPr lang="en-US" dirty="0"/>
              <a:t> mainly be used).</a:t>
            </a:r>
          </a:p>
          <a:p>
            <a:pPr algn="just"/>
            <a:r>
              <a:rPr lang="en-US" dirty="0"/>
              <a:t>When the </a:t>
            </a:r>
            <a:r>
              <a:rPr lang="en-US" dirty="0">
                <a:solidFill>
                  <a:srgbClr val="00B0F0"/>
                </a:solidFill>
              </a:rPr>
              <a:t>model size grows</a:t>
            </a:r>
            <a:r>
              <a:rPr lang="en-US" dirty="0"/>
              <a:t>, it </a:t>
            </a:r>
            <a:r>
              <a:rPr lang="en-US" dirty="0">
                <a:solidFill>
                  <a:srgbClr val="00B0F0"/>
                </a:solidFill>
              </a:rPr>
              <a:t>can solve tasks without API calls</a:t>
            </a:r>
            <a:r>
              <a:rPr lang="en-US" dirty="0"/>
              <a:t>. So, it also can </a:t>
            </a:r>
            <a:r>
              <a:rPr lang="en-US" dirty="0">
                <a:solidFill>
                  <a:srgbClr val="00B0F0"/>
                </a:solidFill>
              </a:rPr>
              <a:t>make good use of the provided API</a:t>
            </a:r>
            <a:r>
              <a:rPr lang="en-US" dirty="0"/>
              <a:t>. And the </a:t>
            </a:r>
            <a:r>
              <a:rPr lang="en-US" dirty="0">
                <a:solidFill>
                  <a:srgbClr val="00B0F0"/>
                </a:solidFill>
              </a:rPr>
              <a:t>gap between</a:t>
            </a:r>
            <a:r>
              <a:rPr lang="en-US" dirty="0"/>
              <a:t> model predictions </a:t>
            </a:r>
            <a:r>
              <a:rPr lang="en-US" dirty="0">
                <a:solidFill>
                  <a:srgbClr val="00B0F0"/>
                </a:solidFill>
              </a:rPr>
              <a:t>with and without API calls remains high</a:t>
            </a:r>
            <a:r>
              <a:rPr lang="en-US" dirty="0"/>
              <a:t>.</a:t>
            </a:r>
          </a:p>
        </p:txBody>
      </p:sp>
    </p:spTree>
    <p:extLst>
      <p:ext uri="{BB962C8B-B14F-4D97-AF65-F5344CB8AC3E}">
        <p14:creationId xmlns:p14="http://schemas.microsoft.com/office/powerpoint/2010/main" val="1910860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Downstream Tasks </a:t>
            </a:r>
            <a:endParaRPr lang="vi-VN" sz="3600" dirty="0"/>
          </a:p>
        </p:txBody>
      </p:sp>
      <p:pic>
        <p:nvPicPr>
          <p:cNvPr id="3" name="Picture 2"/>
          <p:cNvPicPr>
            <a:picLocks noChangeAspect="1"/>
          </p:cNvPicPr>
          <p:nvPr/>
        </p:nvPicPr>
        <p:blipFill>
          <a:blip r:embed="rId2"/>
          <a:stretch>
            <a:fillRect/>
          </a:stretch>
        </p:blipFill>
        <p:spPr>
          <a:xfrm>
            <a:off x="0" y="1932396"/>
            <a:ext cx="12192000" cy="4822004"/>
          </a:xfrm>
          <a:prstGeom prst="rect">
            <a:avLst/>
          </a:prstGeom>
        </p:spPr>
      </p:pic>
      <p:sp>
        <p:nvSpPr>
          <p:cNvPr id="5" name="Rectangle 4"/>
          <p:cNvSpPr/>
          <p:nvPr/>
        </p:nvSpPr>
        <p:spPr>
          <a:xfrm>
            <a:off x="72696" y="1286065"/>
            <a:ext cx="11956876" cy="646331"/>
          </a:xfrm>
          <a:prstGeom prst="rect">
            <a:avLst/>
          </a:prstGeom>
        </p:spPr>
        <p:txBody>
          <a:bodyPr wrap="square">
            <a:spAutoFit/>
          </a:bodyPr>
          <a:lstStyle/>
          <a:p>
            <a:pPr algn="just"/>
            <a:r>
              <a:rPr lang="en-US" u="sng" dirty="0">
                <a:solidFill>
                  <a:srgbClr val="92D050"/>
                </a:solidFill>
              </a:rPr>
              <a:t>Ability to ask external tools for help affects performance</a:t>
            </a:r>
            <a:r>
              <a:rPr lang="en-US" dirty="0"/>
              <a:t> using </a:t>
            </a:r>
            <a:r>
              <a:rPr lang="en-US" dirty="0">
                <a:solidFill>
                  <a:srgbClr val="FFFF00"/>
                </a:solidFill>
              </a:rPr>
              <a:t>GPT-J</a:t>
            </a:r>
            <a:r>
              <a:rPr lang="en-US" dirty="0"/>
              <a:t> and </a:t>
            </a:r>
            <a:r>
              <a:rPr lang="en-US" dirty="0">
                <a:solidFill>
                  <a:srgbClr val="FFFF00"/>
                </a:solidFill>
              </a:rPr>
              <a:t>GPT-2 family </a:t>
            </a:r>
            <a:r>
              <a:rPr lang="en-US" dirty="0"/>
              <a:t>(124M, 355M, 775M, 1.6B) for tools: </a:t>
            </a:r>
            <a:r>
              <a:rPr lang="en-US" dirty="0">
                <a:solidFill>
                  <a:srgbClr val="FFFF00"/>
                </a:solidFill>
              </a:rPr>
              <a:t>question answering, calculator, Wikipedia search engine</a:t>
            </a:r>
          </a:p>
        </p:txBody>
      </p:sp>
    </p:spTree>
    <p:extLst>
      <p:ext uri="{BB962C8B-B14F-4D97-AF65-F5344CB8AC3E}">
        <p14:creationId xmlns:p14="http://schemas.microsoft.com/office/powerpoint/2010/main" val="416404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Limitations</a:t>
            </a:r>
            <a:endParaRPr lang="vi-VN" sz="3600" dirty="0"/>
          </a:p>
        </p:txBody>
      </p:sp>
      <p:sp>
        <p:nvSpPr>
          <p:cNvPr id="6" name="Rectangle 5"/>
          <p:cNvSpPr/>
          <p:nvPr/>
        </p:nvSpPr>
        <p:spPr>
          <a:xfrm>
            <a:off x="1069780" y="2139178"/>
            <a:ext cx="9962708" cy="3416320"/>
          </a:xfrm>
          <a:prstGeom prst="rect">
            <a:avLst/>
          </a:prstGeom>
        </p:spPr>
        <p:txBody>
          <a:bodyPr wrap="square">
            <a:spAutoFit/>
          </a:bodyPr>
          <a:lstStyle/>
          <a:p>
            <a:pPr algn="just"/>
            <a:r>
              <a:rPr lang="en-US" dirty="0">
                <a:solidFill>
                  <a:srgbClr val="FFFF00"/>
                </a:solidFill>
              </a:rPr>
              <a:t>Generated independently tools </a:t>
            </a:r>
            <a:r>
              <a:rPr lang="en-US" dirty="0"/>
              <a:t>➔ </a:t>
            </a:r>
            <a:r>
              <a:rPr lang="en-US" dirty="0">
                <a:solidFill>
                  <a:srgbClr val="FFFF00"/>
                </a:solidFill>
              </a:rPr>
              <a:t>limitation in using tools in </a:t>
            </a:r>
            <a:r>
              <a:rPr lang="en-US" dirty="0"/>
              <a:t>chain (output of one as input for another)</a:t>
            </a:r>
          </a:p>
          <a:p>
            <a:pPr algn="just"/>
            <a:endParaRPr lang="en-US" dirty="0"/>
          </a:p>
          <a:p>
            <a:pPr algn="just"/>
            <a:r>
              <a:rPr lang="en-US" dirty="0">
                <a:solidFill>
                  <a:srgbClr val="FFFF00"/>
                </a:solidFill>
              </a:rPr>
              <a:t>NOT</a:t>
            </a:r>
            <a:r>
              <a:rPr lang="en-US" dirty="0"/>
              <a:t> allow to use tool in an </a:t>
            </a:r>
            <a:r>
              <a:rPr lang="en-US" dirty="0">
                <a:solidFill>
                  <a:srgbClr val="FFFF00"/>
                </a:solidFill>
              </a:rPr>
              <a:t>interactive way </a:t>
            </a:r>
            <a:r>
              <a:rPr lang="en-US" dirty="0"/>
              <a:t>(search engines) ➔ </a:t>
            </a:r>
            <a:r>
              <a:rPr lang="en-US" u="sng" dirty="0"/>
              <a:t>Solution</a:t>
            </a:r>
            <a:r>
              <a:rPr lang="en-US" dirty="0"/>
              <a:t>: take </a:t>
            </a:r>
            <a:r>
              <a:rPr lang="en-US" dirty="0">
                <a:solidFill>
                  <a:srgbClr val="00B0F0"/>
                </a:solidFill>
              </a:rPr>
              <a:t>advantage</a:t>
            </a:r>
            <a:r>
              <a:rPr lang="en-US" dirty="0"/>
              <a:t> of </a:t>
            </a:r>
            <a:r>
              <a:rPr lang="en-US" dirty="0">
                <a:solidFill>
                  <a:srgbClr val="00B0F0"/>
                </a:solidFill>
              </a:rPr>
              <a:t>possible results </a:t>
            </a:r>
            <a:r>
              <a:rPr lang="en-US" dirty="0"/>
              <a:t>or </a:t>
            </a:r>
            <a:r>
              <a:rPr lang="en-US" dirty="0">
                <a:solidFill>
                  <a:srgbClr val="00B0F0"/>
                </a:solidFill>
              </a:rPr>
              <a:t>refine</a:t>
            </a:r>
            <a:r>
              <a:rPr lang="en-US" dirty="0"/>
              <a:t> search query by </a:t>
            </a:r>
            <a:r>
              <a:rPr lang="en-US" dirty="0">
                <a:solidFill>
                  <a:srgbClr val="00B0F0"/>
                </a:solidFill>
              </a:rPr>
              <a:t>itself</a:t>
            </a:r>
          </a:p>
          <a:p>
            <a:pPr algn="just"/>
            <a:endParaRPr lang="en-US" dirty="0">
              <a:solidFill>
                <a:srgbClr val="00B0F0"/>
              </a:solidFill>
            </a:endParaRPr>
          </a:p>
          <a:p>
            <a:pPr algn="just"/>
            <a:r>
              <a:rPr lang="en-US" dirty="0"/>
              <a:t>LMs - sensitive to a prompt ➔ </a:t>
            </a:r>
            <a:r>
              <a:rPr lang="en-US" dirty="0">
                <a:solidFill>
                  <a:srgbClr val="FFFF00"/>
                </a:solidFill>
              </a:rPr>
              <a:t>sensitive to exact wording </a:t>
            </a:r>
            <a:r>
              <a:rPr lang="en-US" dirty="0"/>
              <a:t>(input when deciding to call APIs)</a:t>
            </a:r>
          </a:p>
          <a:p>
            <a:pPr algn="just"/>
            <a:endParaRPr lang="en-US" dirty="0">
              <a:solidFill>
                <a:srgbClr val="00B0F0"/>
              </a:solidFill>
            </a:endParaRPr>
          </a:p>
          <a:p>
            <a:pPr algn="just"/>
            <a:r>
              <a:rPr lang="en-US" dirty="0">
                <a:solidFill>
                  <a:srgbClr val="FFFF00"/>
                </a:solidFill>
              </a:rPr>
              <a:t>Sample-inefficient (tool-dependent)</a:t>
            </a:r>
            <a:r>
              <a:rPr lang="en-US" dirty="0"/>
              <a:t>:</a:t>
            </a:r>
            <a:r>
              <a:rPr lang="en-US" dirty="0">
                <a:solidFill>
                  <a:srgbClr val="FFFF00"/>
                </a:solidFill>
              </a:rPr>
              <a:t> </a:t>
            </a:r>
            <a:r>
              <a:rPr lang="en-US" dirty="0"/>
              <a:t>million results but few thousand useful calls ➔ </a:t>
            </a:r>
            <a:r>
              <a:rPr lang="en-US" u="sng" dirty="0"/>
              <a:t>Solution</a:t>
            </a:r>
            <a:r>
              <a:rPr lang="en-US" dirty="0"/>
              <a:t>: </a:t>
            </a:r>
            <a:r>
              <a:rPr lang="en-US" dirty="0">
                <a:solidFill>
                  <a:srgbClr val="00B0F0"/>
                </a:solidFill>
              </a:rPr>
              <a:t>iteratively apply </a:t>
            </a:r>
            <a:r>
              <a:rPr lang="en-US" dirty="0"/>
              <a:t>our approach, similar to </a:t>
            </a:r>
            <a:r>
              <a:rPr lang="en-US" dirty="0">
                <a:solidFill>
                  <a:srgbClr val="00B0F0"/>
                </a:solidFill>
              </a:rPr>
              <a:t>bootstrapping </a:t>
            </a:r>
            <a:r>
              <a:rPr lang="en-US" dirty="0"/>
              <a:t>approaches</a:t>
            </a:r>
          </a:p>
          <a:p>
            <a:pPr algn="just"/>
            <a:endParaRPr lang="en-US" dirty="0">
              <a:solidFill>
                <a:srgbClr val="00B0F0"/>
              </a:solidFill>
            </a:endParaRPr>
          </a:p>
          <a:p>
            <a:pPr algn="just"/>
            <a:r>
              <a:rPr lang="en-US" dirty="0"/>
              <a:t>API calls ➔ </a:t>
            </a:r>
            <a:r>
              <a:rPr lang="en-US" dirty="0">
                <a:solidFill>
                  <a:srgbClr val="FFFF00"/>
                </a:solidFill>
              </a:rPr>
              <a:t>NOT </a:t>
            </a:r>
            <a:r>
              <a:rPr lang="en-US" dirty="0"/>
              <a:t>consider </a:t>
            </a:r>
            <a:r>
              <a:rPr lang="en-US" dirty="0">
                <a:solidFill>
                  <a:srgbClr val="FFFF00"/>
                </a:solidFill>
              </a:rPr>
              <a:t>computational cost </a:t>
            </a:r>
            <a:r>
              <a:rPr lang="en-US" dirty="0"/>
              <a:t>for tool-dependent</a:t>
            </a:r>
            <a:endParaRPr lang="en-US" dirty="0">
              <a:solidFill>
                <a:srgbClr val="00B0F0"/>
              </a:solidFill>
            </a:endParaRPr>
          </a:p>
        </p:txBody>
      </p:sp>
    </p:spTree>
    <p:extLst>
      <p:ext uri="{BB962C8B-B14F-4D97-AF65-F5344CB8AC3E}">
        <p14:creationId xmlns:p14="http://schemas.microsoft.com/office/powerpoint/2010/main" val="422999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5609" y="1011497"/>
            <a:ext cx="2289409" cy="523220"/>
          </a:xfrm>
          <a:prstGeom prst="rect">
            <a:avLst/>
          </a:prstGeom>
        </p:spPr>
        <p:txBody>
          <a:bodyPr wrap="none">
            <a:spAutoFit/>
          </a:bodyPr>
          <a:lstStyle/>
          <a:p>
            <a:r>
              <a:rPr lang="en-US" sz="2800" dirty="0"/>
              <a:t>My confused</a:t>
            </a:r>
          </a:p>
        </p:txBody>
      </p:sp>
      <p:sp>
        <p:nvSpPr>
          <p:cNvPr id="7" name="Rectangle 6"/>
          <p:cNvSpPr/>
          <p:nvPr/>
        </p:nvSpPr>
        <p:spPr>
          <a:xfrm>
            <a:off x="1010092" y="1789898"/>
            <a:ext cx="9696894" cy="4247317"/>
          </a:xfrm>
          <a:prstGeom prst="rect">
            <a:avLst/>
          </a:prstGeom>
        </p:spPr>
        <p:txBody>
          <a:bodyPr wrap="square">
            <a:spAutoFit/>
          </a:bodyPr>
          <a:lstStyle/>
          <a:p>
            <a:pPr algn="just"/>
            <a:r>
              <a:rPr lang="en-US" dirty="0">
                <a:solidFill>
                  <a:srgbClr val="FFFF00"/>
                </a:solidFill>
              </a:rPr>
              <a:t>Lenient evaluation criteria </a:t>
            </a:r>
            <a:r>
              <a:rPr lang="en-US" dirty="0"/>
              <a:t>instead of exact match (tool-dependent), the correct word is in the </a:t>
            </a:r>
            <a:r>
              <a:rPr lang="en-US" dirty="0">
                <a:solidFill>
                  <a:srgbClr val="00B0F0"/>
                </a:solidFill>
              </a:rPr>
              <a:t>top k</a:t>
            </a:r>
            <a:r>
              <a:rPr lang="en-US" dirty="0"/>
              <a:t> predicted words ➔ </a:t>
            </a:r>
            <a:r>
              <a:rPr lang="en-US" dirty="0">
                <a:solidFill>
                  <a:srgbClr val="FF0000"/>
                </a:solidFill>
              </a:rPr>
              <a:t>what happened in case they used exact match? It too bad? </a:t>
            </a:r>
          </a:p>
          <a:p>
            <a:pPr algn="just"/>
            <a:endParaRPr lang="en-US" dirty="0">
              <a:solidFill>
                <a:srgbClr val="FF0000"/>
              </a:solidFill>
            </a:endParaRPr>
          </a:p>
          <a:p>
            <a:pPr algn="just"/>
            <a:r>
              <a:rPr lang="en-US" dirty="0"/>
              <a:t>C* was obtained from C (C* contains the exact same texts as C) and their assumption that </a:t>
            </a:r>
            <a:r>
              <a:rPr lang="en-US" dirty="0" err="1">
                <a:solidFill>
                  <a:srgbClr val="FFFF00"/>
                </a:solidFill>
              </a:rPr>
              <a:t>finetuning</a:t>
            </a:r>
            <a:r>
              <a:rPr lang="en-US" dirty="0">
                <a:solidFill>
                  <a:srgbClr val="FFFF00"/>
                </a:solidFill>
              </a:rPr>
              <a:t> M on C* exposes it to the same content as on C</a:t>
            </a:r>
            <a:r>
              <a:rPr lang="en-US" dirty="0"/>
              <a:t> ➔ </a:t>
            </a:r>
            <a:r>
              <a:rPr lang="en-US" dirty="0">
                <a:solidFill>
                  <a:srgbClr val="FF0000"/>
                </a:solidFill>
              </a:rPr>
              <a:t>Why is this true in case there are response of API calls in C* while not in C? </a:t>
            </a:r>
            <a:r>
              <a:rPr lang="en-US" dirty="0" err="1">
                <a:solidFill>
                  <a:srgbClr val="FF0000"/>
                </a:solidFill>
              </a:rPr>
              <a:t>Mabe</a:t>
            </a:r>
            <a:r>
              <a:rPr lang="en-US" dirty="0">
                <a:solidFill>
                  <a:srgbClr val="FF0000"/>
                </a:solidFill>
              </a:rPr>
              <a:t> the reason is that when  obtaining C* from C, they filtered alters the distribution of training and assume that the remaining examples are close enough to the original distribution so that M’s language modeling abilities remain unaffected? But how?</a:t>
            </a:r>
          </a:p>
          <a:p>
            <a:pPr algn="just"/>
            <a:endParaRPr lang="en-US" dirty="0"/>
          </a:p>
          <a:p>
            <a:pPr algn="just"/>
            <a:r>
              <a:rPr lang="en-US" dirty="0">
                <a:solidFill>
                  <a:srgbClr val="FFFF00"/>
                </a:solidFill>
              </a:rPr>
              <a:t>They used the weighting function to make sure that API calls happen close to where the information provided by the API is actually helpful for the model </a:t>
            </a:r>
            <a:r>
              <a:rPr lang="en-US" dirty="0"/>
              <a:t>BUT </a:t>
            </a:r>
            <a:r>
              <a:rPr lang="en-US" dirty="0">
                <a:solidFill>
                  <a:srgbClr val="FF0000"/>
                </a:solidFill>
              </a:rPr>
              <a:t>I can find more clearly </a:t>
            </a:r>
            <a:r>
              <a:rPr lang="en-US" dirty="0" err="1">
                <a:solidFill>
                  <a:srgbClr val="FF0000"/>
                </a:solidFill>
              </a:rPr>
              <a:t>explaination</a:t>
            </a:r>
            <a:r>
              <a:rPr lang="en-US" dirty="0">
                <a:solidFill>
                  <a:srgbClr val="FF0000"/>
                </a:solidFill>
              </a:rPr>
              <a:t> for this function nowhere in their paper</a:t>
            </a:r>
            <a:r>
              <a:rPr lang="en-US" dirty="0"/>
              <a:t>.</a:t>
            </a:r>
          </a:p>
          <a:p>
            <a:pPr algn="just"/>
            <a:endParaRPr lang="en-US" dirty="0"/>
          </a:p>
          <a:p>
            <a:pPr algn="just"/>
            <a:endParaRPr lang="en-US" dirty="0"/>
          </a:p>
        </p:txBody>
      </p:sp>
      <p:pic>
        <p:nvPicPr>
          <p:cNvPr id="8" name="Picture 7"/>
          <p:cNvPicPr>
            <a:picLocks noChangeAspect="1"/>
          </p:cNvPicPr>
          <p:nvPr/>
        </p:nvPicPr>
        <p:blipFill>
          <a:blip r:embed="rId3"/>
          <a:stretch>
            <a:fillRect/>
          </a:stretch>
        </p:blipFill>
        <p:spPr>
          <a:xfrm>
            <a:off x="2825018" y="5587546"/>
            <a:ext cx="4943475" cy="704850"/>
          </a:xfrm>
          <a:prstGeom prst="rect">
            <a:avLst/>
          </a:prstGeom>
        </p:spPr>
      </p:pic>
    </p:spTree>
    <p:extLst>
      <p:ext uri="{BB962C8B-B14F-4D97-AF65-F5344CB8AC3E}">
        <p14:creationId xmlns:p14="http://schemas.microsoft.com/office/powerpoint/2010/main" val="107369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769856"/>
            <a:ext cx="10353761" cy="1326321"/>
          </a:xfrm>
        </p:spPr>
        <p:txBody>
          <a:bodyPr/>
          <a:lstStyle/>
          <a:p>
            <a:r>
              <a:rPr lang="en-US" sz="3600" dirty="0"/>
              <a:t>Implement (code)</a:t>
            </a:r>
            <a:endParaRPr lang="vi-VN" dirty="0"/>
          </a:p>
        </p:txBody>
      </p:sp>
      <p:sp>
        <p:nvSpPr>
          <p:cNvPr id="3" name="Content Placeholder 2"/>
          <p:cNvSpPr>
            <a:spLocks noGrp="1"/>
          </p:cNvSpPr>
          <p:nvPr>
            <p:ph idx="1"/>
          </p:nvPr>
        </p:nvSpPr>
        <p:spPr>
          <a:xfrm>
            <a:off x="913794" y="3104732"/>
            <a:ext cx="10353762" cy="2532497"/>
          </a:xfrm>
        </p:spPr>
        <p:txBody>
          <a:bodyPr>
            <a:normAutofit lnSpcReduction="10000"/>
          </a:bodyPr>
          <a:lstStyle/>
          <a:p>
            <a:pPr algn="just"/>
            <a:r>
              <a:rPr lang="en-US" dirty="0" err="1">
                <a:hlinkClick r:id="rId2"/>
              </a:rPr>
              <a:t>lucidrains</a:t>
            </a:r>
            <a:r>
              <a:rPr lang="en-US" dirty="0">
                <a:hlinkClick r:id="rId2"/>
              </a:rPr>
              <a:t>/</a:t>
            </a:r>
            <a:r>
              <a:rPr lang="en-US" dirty="0" err="1">
                <a:hlinkClick r:id="rId2"/>
              </a:rPr>
              <a:t>toolformer-pytorch</a:t>
            </a:r>
            <a:r>
              <a:rPr lang="en-US" dirty="0">
                <a:hlinkClick r:id="rId2"/>
              </a:rPr>
              <a:t>: Implementation of </a:t>
            </a:r>
            <a:r>
              <a:rPr lang="en-US" dirty="0" err="1">
                <a:hlinkClick r:id="rId2"/>
              </a:rPr>
              <a:t>Toolformer</a:t>
            </a:r>
            <a:r>
              <a:rPr lang="en-US" dirty="0">
                <a:hlinkClick r:id="rId2"/>
              </a:rPr>
              <a:t>, Language Models That Can Use Tools, by </a:t>
            </a:r>
            <a:r>
              <a:rPr lang="en-US" dirty="0" err="1">
                <a:hlinkClick r:id="rId2"/>
              </a:rPr>
              <a:t>MetaAI</a:t>
            </a:r>
            <a:r>
              <a:rPr lang="en-US" dirty="0">
                <a:hlinkClick r:id="rId2"/>
              </a:rPr>
              <a:t> (github.com)</a:t>
            </a:r>
          </a:p>
          <a:p>
            <a:pPr algn="just"/>
            <a:r>
              <a:rPr lang="en-US" dirty="0" err="1">
                <a:hlinkClick r:id="rId2"/>
              </a:rPr>
              <a:t>conceptofmind</a:t>
            </a:r>
            <a:r>
              <a:rPr lang="en-US" dirty="0">
                <a:hlinkClick r:id="rId2"/>
              </a:rPr>
              <a:t>/</a:t>
            </a:r>
            <a:r>
              <a:rPr lang="en-US" dirty="0" err="1">
                <a:hlinkClick r:id="rId2"/>
              </a:rPr>
              <a:t>toolformer</a:t>
            </a:r>
            <a:r>
              <a:rPr lang="en-US" dirty="0">
                <a:hlinkClick r:id="rId2"/>
              </a:rPr>
              <a:t>(github.com)</a:t>
            </a:r>
            <a:r>
              <a:rPr lang="en-US" dirty="0"/>
              <a:t> - </a:t>
            </a:r>
            <a:r>
              <a:rPr lang="en-US" dirty="0">
                <a:hlinkClick r:id="rId3"/>
              </a:rPr>
              <a:t>Tool Former Source Code: LLM using API (youtube.com)</a:t>
            </a:r>
            <a:endParaRPr lang="en-US" dirty="0">
              <a:hlinkClick r:id="rId2"/>
            </a:endParaRPr>
          </a:p>
          <a:p>
            <a:pPr algn="just"/>
            <a:r>
              <a:rPr lang="en-US" dirty="0" err="1">
                <a:hlinkClick r:id="rId4"/>
              </a:rPr>
              <a:t>xrsrke</a:t>
            </a:r>
            <a:r>
              <a:rPr lang="en-US" dirty="0">
                <a:hlinkClick r:id="rId4"/>
              </a:rPr>
              <a:t>/</a:t>
            </a:r>
            <a:r>
              <a:rPr lang="en-US" dirty="0" err="1">
                <a:hlinkClick r:id="rId4"/>
              </a:rPr>
              <a:t>toolformer</a:t>
            </a:r>
            <a:r>
              <a:rPr lang="en-US" dirty="0">
                <a:hlinkClick r:id="rId4"/>
              </a:rPr>
              <a:t>: Implementation of </a:t>
            </a:r>
            <a:r>
              <a:rPr lang="en-US" dirty="0" err="1">
                <a:hlinkClick r:id="rId4"/>
              </a:rPr>
              <a:t>Toolformer</a:t>
            </a:r>
            <a:r>
              <a:rPr lang="en-US" dirty="0">
                <a:hlinkClick r:id="rId4"/>
              </a:rPr>
              <a:t>: Language Models Can Teach Themselves to Use Tools (github.com)</a:t>
            </a:r>
            <a:endParaRPr lang="en-US" dirty="0">
              <a:hlinkClick r:id="rId2"/>
            </a:endParaRPr>
          </a:p>
          <a:p>
            <a:pPr marL="0" indent="0">
              <a:buNone/>
            </a:pPr>
            <a:endParaRPr lang="en-US" dirty="0">
              <a:latin typeface="Rockwell (Body)"/>
            </a:endParaRPr>
          </a:p>
        </p:txBody>
      </p:sp>
    </p:spTree>
    <p:extLst>
      <p:ext uri="{BB962C8B-B14F-4D97-AF65-F5344CB8AC3E}">
        <p14:creationId xmlns:p14="http://schemas.microsoft.com/office/powerpoint/2010/main" val="163664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3449159"/>
            <a:ext cx="12192000" cy="2914086"/>
            <a:chOff x="0" y="3449159"/>
            <a:chExt cx="12192000" cy="2914086"/>
          </a:xfrm>
        </p:grpSpPr>
        <p:pic>
          <p:nvPicPr>
            <p:cNvPr id="19" name="Picture 18"/>
            <p:cNvPicPr>
              <a:picLocks noChangeAspect="1"/>
            </p:cNvPicPr>
            <p:nvPr/>
          </p:nvPicPr>
          <p:blipFill>
            <a:blip r:embed="rId2"/>
            <a:stretch>
              <a:fillRect/>
            </a:stretch>
          </p:blipFill>
          <p:spPr>
            <a:xfrm>
              <a:off x="0" y="3449159"/>
              <a:ext cx="12192000" cy="2504998"/>
            </a:xfrm>
            <a:prstGeom prst="rect">
              <a:avLst/>
            </a:prstGeom>
          </p:spPr>
        </p:pic>
        <p:sp>
          <p:nvSpPr>
            <p:cNvPr id="20" name="Rectangle 19"/>
            <p:cNvSpPr/>
            <p:nvPr/>
          </p:nvSpPr>
          <p:spPr>
            <a:xfrm>
              <a:off x="8172951" y="5993913"/>
              <a:ext cx="4019049" cy="369332"/>
            </a:xfrm>
            <a:prstGeom prst="rect">
              <a:avLst/>
            </a:prstGeom>
          </p:spPr>
          <p:txBody>
            <a:bodyPr wrap="none">
              <a:spAutoFit/>
            </a:bodyPr>
            <a:lstStyle/>
            <a:p>
              <a:r>
                <a:rPr lang="vi-VN" i="1" u="sng" dirty="0"/>
                <a:t>Key steps for question answering tool</a:t>
              </a:r>
            </a:p>
          </p:txBody>
        </p:sp>
      </p:grpSp>
      <p:grpSp>
        <p:nvGrpSpPr>
          <p:cNvPr id="17" name="Group 16"/>
          <p:cNvGrpSpPr/>
          <p:nvPr/>
        </p:nvGrpSpPr>
        <p:grpSpPr>
          <a:xfrm>
            <a:off x="34758" y="2872412"/>
            <a:ext cx="1916895" cy="3160644"/>
            <a:chOff x="34758" y="2872412"/>
            <a:chExt cx="1916895" cy="3160644"/>
          </a:xfrm>
        </p:grpSpPr>
        <p:sp>
          <p:nvSpPr>
            <p:cNvPr id="22" name="Rectangle: Rounded Corners 21"/>
            <p:cNvSpPr/>
            <p:nvPr/>
          </p:nvSpPr>
          <p:spPr>
            <a:xfrm>
              <a:off x="34758" y="3369369"/>
              <a:ext cx="1916895" cy="266368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Arrow: Up 23"/>
            <p:cNvSpPr/>
            <p:nvPr/>
          </p:nvSpPr>
          <p:spPr>
            <a:xfrm>
              <a:off x="834887" y="2872412"/>
              <a:ext cx="218661" cy="457200"/>
            </a:xfrm>
            <a:prstGeom prst="upArrow">
              <a:avLst/>
            </a:prstGeom>
            <a:solidFill>
              <a:srgbClr val="00B0F0"/>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vi-VN"/>
            </a:p>
          </p:txBody>
        </p:sp>
      </p:grpSp>
      <p:grpSp>
        <p:nvGrpSpPr>
          <p:cNvPr id="3" name="Group 2"/>
          <p:cNvGrpSpPr/>
          <p:nvPr/>
        </p:nvGrpSpPr>
        <p:grpSpPr>
          <a:xfrm>
            <a:off x="0" y="1868561"/>
            <a:ext cx="10175109" cy="4164495"/>
            <a:chOff x="0" y="1868561"/>
            <a:chExt cx="10175109" cy="4164495"/>
          </a:xfrm>
        </p:grpSpPr>
        <p:sp>
          <p:nvSpPr>
            <p:cNvPr id="8" name="Rectangle: Rounded Corners 7"/>
            <p:cNvSpPr/>
            <p:nvPr/>
          </p:nvSpPr>
          <p:spPr>
            <a:xfrm>
              <a:off x="100748" y="1959668"/>
              <a:ext cx="1705166" cy="78740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2400" dirty="0"/>
                <a:t>Sampling API Calls</a:t>
              </a:r>
            </a:p>
          </p:txBody>
        </p:sp>
        <p:cxnSp>
          <p:nvCxnSpPr>
            <p:cNvPr id="9" name="Straight Arrow Connector 8"/>
            <p:cNvCxnSpPr/>
            <p:nvPr/>
          </p:nvCxnSpPr>
          <p:spPr>
            <a:xfrm>
              <a:off x="1825792" y="2349504"/>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p:cNvSpPr/>
            <p:nvPr/>
          </p:nvSpPr>
          <p:spPr>
            <a:xfrm>
              <a:off x="2211430" y="1959668"/>
              <a:ext cx="2128962" cy="78740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sz="2400" dirty="0"/>
                <a:t>Executing API Calls</a:t>
              </a:r>
            </a:p>
          </p:txBody>
        </p:sp>
        <p:cxnSp>
          <p:nvCxnSpPr>
            <p:cNvPr id="11" name="Straight Arrow Connector 10"/>
            <p:cNvCxnSpPr/>
            <p:nvPr/>
          </p:nvCxnSpPr>
          <p:spPr>
            <a:xfrm>
              <a:off x="4360270" y="2349504"/>
              <a:ext cx="64604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Rectangle: Rounded Corners 11"/>
            <p:cNvSpPr/>
            <p:nvPr/>
          </p:nvSpPr>
          <p:spPr>
            <a:xfrm>
              <a:off x="5026192" y="1959668"/>
              <a:ext cx="2128962" cy="78740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sz="2400" dirty="0"/>
                <a:t>Filtering API Calls</a:t>
              </a:r>
            </a:p>
          </p:txBody>
        </p:sp>
        <p:sp>
          <p:nvSpPr>
            <p:cNvPr id="21" name="Rectangle: Rounded Corners 20"/>
            <p:cNvSpPr/>
            <p:nvPr/>
          </p:nvSpPr>
          <p:spPr>
            <a:xfrm>
              <a:off x="2064778" y="3369369"/>
              <a:ext cx="8110331" cy="26636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p:cNvSpPr/>
            <p:nvPr/>
          </p:nvSpPr>
          <p:spPr>
            <a:xfrm>
              <a:off x="0" y="1868561"/>
              <a:ext cx="7275443" cy="9640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Arrow: Up-Down 26"/>
            <p:cNvSpPr/>
            <p:nvPr/>
          </p:nvSpPr>
          <p:spPr>
            <a:xfrm>
              <a:off x="5986312" y="2868729"/>
              <a:ext cx="208721" cy="457200"/>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 name="Group 6"/>
          <p:cNvGrpSpPr/>
          <p:nvPr/>
        </p:nvGrpSpPr>
        <p:grpSpPr>
          <a:xfrm>
            <a:off x="7175032" y="1955803"/>
            <a:ext cx="4998114" cy="4077253"/>
            <a:chOff x="7175032" y="1955803"/>
            <a:chExt cx="4998114" cy="4077253"/>
          </a:xfrm>
        </p:grpSpPr>
        <p:grpSp>
          <p:nvGrpSpPr>
            <p:cNvPr id="6" name="Group 5"/>
            <p:cNvGrpSpPr/>
            <p:nvPr/>
          </p:nvGrpSpPr>
          <p:grpSpPr>
            <a:xfrm>
              <a:off x="7175032" y="1955803"/>
              <a:ext cx="4998114" cy="4077253"/>
              <a:chOff x="7175032" y="1955803"/>
              <a:chExt cx="4998114" cy="4077253"/>
            </a:xfrm>
          </p:grpSpPr>
          <p:cxnSp>
            <p:nvCxnSpPr>
              <p:cNvPr id="13" name="Straight Arrow Connector 12"/>
              <p:cNvCxnSpPr/>
              <p:nvPr/>
            </p:nvCxnSpPr>
            <p:spPr>
              <a:xfrm>
                <a:off x="7175032" y="2349504"/>
                <a:ext cx="64604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4" name="Rectangle: Rounded Corners 13"/>
              <p:cNvSpPr/>
              <p:nvPr/>
            </p:nvSpPr>
            <p:spPr>
              <a:xfrm>
                <a:off x="7821076" y="1955803"/>
                <a:ext cx="2128962" cy="78740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vi-VN" sz="2400" dirty="0"/>
                  <a:t>Model Finetuning</a:t>
                </a:r>
              </a:p>
            </p:txBody>
          </p:sp>
          <p:cxnSp>
            <p:nvCxnSpPr>
              <p:cNvPr id="15" name="Straight Arrow Connector 14"/>
              <p:cNvCxnSpPr/>
              <p:nvPr/>
            </p:nvCxnSpPr>
            <p:spPr>
              <a:xfrm>
                <a:off x="9969916" y="2345639"/>
                <a:ext cx="38563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Rectangle: Rounded Corners 15"/>
              <p:cNvSpPr/>
              <p:nvPr/>
            </p:nvSpPr>
            <p:spPr>
              <a:xfrm>
                <a:off x="10375432" y="1959667"/>
                <a:ext cx="1705166" cy="78740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vi-VN" sz="2400" dirty="0"/>
                  <a:t>Inference</a:t>
                </a:r>
              </a:p>
            </p:txBody>
          </p:sp>
          <p:sp>
            <p:nvSpPr>
              <p:cNvPr id="23" name="Rectangle: Rounded Corners 22"/>
              <p:cNvSpPr/>
              <p:nvPr/>
            </p:nvSpPr>
            <p:spPr>
              <a:xfrm>
                <a:off x="10290470" y="3369369"/>
                <a:ext cx="1882676" cy="2663687"/>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3" name="Group 42"/>
              <p:cNvGrpSpPr/>
              <p:nvPr/>
            </p:nvGrpSpPr>
            <p:grpSpPr>
              <a:xfrm flipH="1">
                <a:off x="8797480" y="2875874"/>
                <a:ext cx="2470074" cy="365760"/>
                <a:chOff x="8908124" y="3224150"/>
                <a:chExt cx="2470074" cy="365760"/>
              </a:xfrm>
            </p:grpSpPr>
            <p:sp>
              <p:nvSpPr>
                <p:cNvPr id="28" name="Arrow: Up 27"/>
                <p:cNvSpPr/>
                <p:nvPr/>
              </p:nvSpPr>
              <p:spPr>
                <a:xfrm>
                  <a:off x="11159512" y="3224150"/>
                  <a:ext cx="218686" cy="365760"/>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8908124" y="3476609"/>
                  <a:ext cx="2381972" cy="1097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sp>
          <p:nvSpPr>
            <p:cNvPr id="44" name="Rectangle 43"/>
            <p:cNvSpPr/>
            <p:nvPr/>
          </p:nvSpPr>
          <p:spPr>
            <a:xfrm>
              <a:off x="11228015" y="3128333"/>
              <a:ext cx="122472" cy="2011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5"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approach</a:t>
            </a:r>
            <a:endParaRPr lang="vi-VN" sz="3600" dirty="0"/>
          </a:p>
        </p:txBody>
      </p:sp>
    </p:spTree>
    <p:extLst>
      <p:ext uri="{BB962C8B-B14F-4D97-AF65-F5344CB8AC3E}">
        <p14:creationId xmlns:p14="http://schemas.microsoft.com/office/powerpoint/2010/main" val="40778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7754" y="1576248"/>
            <a:ext cx="6309352" cy="884063"/>
            <a:chOff x="677754" y="1576248"/>
            <a:chExt cx="6309352" cy="884063"/>
          </a:xfrm>
        </p:grpSpPr>
        <mc:AlternateContent xmlns:mc="http://schemas.openxmlformats.org/markup-compatibility/2006" xmlns:a14="http://schemas.microsoft.com/office/drawing/2010/main">
          <mc:Choice Requires="a14">
            <p:sp>
              <p:nvSpPr>
                <p:cNvPr id="12" name="Rectangle: Rounded Corners 11"/>
                <p:cNvSpPr/>
                <p:nvPr/>
              </p:nvSpPr>
              <p:spPr>
                <a:xfrm>
                  <a:off x="677754" y="1576248"/>
                  <a:ext cx="3690498" cy="8840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i-FI" sz="2400" dirty="0">
                      <a:latin typeface="Arial (Body)"/>
                    </a:rPr>
                    <a:t> </a:t>
                  </a:r>
                  <a:r>
                    <a:rPr lang="vi-VN" sz="2400" dirty="0">
                      <a:latin typeface="Arial (Body)"/>
                    </a:rPr>
                    <a:t>D</a:t>
                  </a:r>
                  <a:r>
                    <a:rPr lang="fi-FI" sz="2400" dirty="0">
                      <a:latin typeface="Arial (Body)"/>
                    </a:rPr>
                    <a:t>ataset</a:t>
                  </a:r>
                  <a:r>
                    <a:rPr lang="vi-VN" sz="2400" dirty="0"/>
                    <a:t>of plain texts </a:t>
                  </a:r>
                  <a:r>
                    <a:rPr lang="vi-VN" sz="2400" dirty="0">
                      <a:latin typeface="Arial (Body)"/>
                    </a:rPr>
                    <a:t>(</a:t>
                  </a:r>
                  <a:r>
                    <a:rPr lang="vi-VN" sz="2400" b="1" dirty="0">
                      <a:latin typeface="Arial (Body)"/>
                    </a:rPr>
                    <a:t>C</a:t>
                  </a:r>
                  <a:r>
                    <a:rPr lang="vi-VN" sz="2400" dirty="0">
                      <a:latin typeface="Arial (Body)"/>
                    </a:rPr>
                    <a:t>)</a:t>
                  </a:r>
                </a:p>
                <a:p>
                  <a:pPr algn="ctr"/>
                  <a14:m>
                    <m:oMathPara xmlns:m="http://schemas.openxmlformats.org/officeDocument/2006/math">
                      <m:oMathParaPr>
                        <m:jc m:val="centerGroup"/>
                      </m:oMathParaPr>
                      <m:oMath xmlns:m="http://schemas.openxmlformats.org/officeDocument/2006/math">
                        <m:r>
                          <a:rPr lang="vi-VN" sz="2400" b="0" i="1" smtClean="0">
                            <a:solidFill>
                              <a:srgbClr val="002060"/>
                            </a:solidFill>
                            <a:latin typeface="Cambria Math" panose="02040503050406030204" pitchFamily="18" charset="0"/>
                          </a:rPr>
                          <m:t>𝐶</m:t>
                        </m:r>
                        <m:r>
                          <a:rPr lang="vi-VN" sz="2400" b="0" i="1" smtClean="0">
                            <a:solidFill>
                              <a:srgbClr val="002060"/>
                            </a:solidFill>
                            <a:latin typeface="Cambria Math" panose="02040503050406030204" pitchFamily="18" charset="0"/>
                          </a:rPr>
                          <m:t>={</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1</m:t>
                            </m:r>
                          </m:sup>
                        </m:sSup>
                        <m:r>
                          <a:rPr lang="vi-VN" sz="2400" b="0" i="1" smtClean="0">
                            <a:solidFill>
                              <a:srgbClr val="002060"/>
                            </a:solidFill>
                            <a:latin typeface="Cambria Math" panose="02040503050406030204" pitchFamily="18" charset="0"/>
                          </a:rPr>
                          <m:t>,…, </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d>
                              <m:dPr>
                                <m:begChr m:val="|"/>
                                <m:endChr m:val="|"/>
                                <m:ctrlPr>
                                  <a:rPr lang="vi-VN" sz="2400" b="0" i="1" smtClean="0">
                                    <a:solidFill>
                                      <a:srgbClr val="002060"/>
                                    </a:solidFill>
                                    <a:latin typeface="Cambria Math" panose="02040503050406030204" pitchFamily="18" charset="0"/>
                                  </a:rPr>
                                </m:ctrlPr>
                              </m:dPr>
                              <m:e>
                                <m:r>
                                  <a:rPr lang="vi-VN" sz="2400" b="0" i="1" smtClean="0">
                                    <a:solidFill>
                                      <a:srgbClr val="002060"/>
                                    </a:solidFill>
                                    <a:latin typeface="Cambria Math" panose="02040503050406030204" pitchFamily="18" charset="0"/>
                                  </a:rPr>
                                  <m:t>𝐶</m:t>
                                </m:r>
                              </m:e>
                            </m:d>
                          </m:sup>
                        </m:sSup>
                        <m:r>
                          <a:rPr lang="vi-VN" sz="2400" b="0" i="1" smtClean="0">
                            <a:solidFill>
                              <a:srgbClr val="002060"/>
                            </a:solidFill>
                            <a:latin typeface="Cambria Math" panose="02040503050406030204" pitchFamily="18" charset="0"/>
                          </a:rPr>
                          <m:t>}</m:t>
                        </m:r>
                      </m:oMath>
                    </m:oMathPara>
                  </a14:m>
                  <a:endParaRPr lang="vi-VN" sz="2400" dirty="0">
                    <a:solidFill>
                      <a:srgbClr val="002060"/>
                    </a:solidFill>
                    <a:latin typeface="Arial (Body)"/>
                  </a:endParaRPr>
                </a:p>
              </p:txBody>
            </p:sp>
          </mc:Choice>
          <mc:Fallback xmlns="">
            <p:sp>
              <p:nvSpPr>
                <p:cNvPr id="12" name="Rectangle: Rounded Corners 11"/>
                <p:cNvSpPr>
                  <a:spLocks noRot="1" noChangeAspect="1" noMove="1" noResize="1" noEditPoints="1" noAdjustHandles="1" noChangeArrowheads="1" noChangeShapeType="1" noTextEdit="1"/>
                </p:cNvSpPr>
                <p:nvPr/>
              </p:nvSpPr>
              <p:spPr>
                <a:xfrm>
                  <a:off x="677754" y="1576248"/>
                  <a:ext cx="3690498" cy="884063"/>
                </a:xfrm>
                <a:prstGeom prst="roundRect">
                  <a:avLst/>
                </a:prstGeom>
                <a:blipFill>
                  <a:blip r:embed="rId2"/>
                  <a:stretch>
                    <a:fillRect t="-1852"/>
                  </a:stretch>
                </a:blipFill>
              </p:spPr>
              <p:txBody>
                <a:bodyPr/>
                <a:lstStyle/>
                <a:p>
                  <a:r>
                    <a:rPr lang="vi-VN">
                      <a:noFill/>
                    </a:rPr>
                    <a:t> </a:t>
                  </a:r>
                </a:p>
              </p:txBody>
            </p:sp>
          </mc:Fallback>
        </mc:AlternateContent>
        <p:sp>
          <p:nvSpPr>
            <p:cNvPr id="13" name="Arrow: Right 12"/>
            <p:cNvSpPr/>
            <p:nvPr/>
          </p:nvSpPr>
          <p:spPr>
            <a:xfrm>
              <a:off x="4522793" y="1858023"/>
              <a:ext cx="2464313" cy="3205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 name="Group 4"/>
          <p:cNvGrpSpPr/>
          <p:nvPr/>
        </p:nvGrpSpPr>
        <p:grpSpPr>
          <a:xfrm>
            <a:off x="4669690" y="1282538"/>
            <a:ext cx="7369670" cy="4120040"/>
            <a:chOff x="4669690" y="1282538"/>
            <a:chExt cx="7369670" cy="4120040"/>
          </a:xfrm>
        </p:grpSpPr>
        <mc:AlternateContent xmlns:mc="http://schemas.openxmlformats.org/markup-compatibility/2006" xmlns:a14="http://schemas.microsoft.com/office/drawing/2010/main">
          <mc:Choice Requires="a14">
            <p:sp>
              <p:nvSpPr>
                <p:cNvPr id="7" name="Rectangle: Rounded Corners 6"/>
                <p:cNvSpPr/>
                <p:nvPr/>
              </p:nvSpPr>
              <p:spPr>
                <a:xfrm>
                  <a:off x="7141647" y="1282538"/>
                  <a:ext cx="3432335" cy="147148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vi-VN" sz="2400" dirty="0">
                      <a:latin typeface="Arial (Body)"/>
                    </a:rPr>
                    <a:t>API call (</a:t>
                  </a:r>
                  <a:r>
                    <a:rPr lang="vi-VN" sz="2400" b="1" dirty="0">
                      <a:latin typeface="Arial (Body)"/>
                    </a:rPr>
                    <a:t>c</a:t>
                  </a:r>
                  <a:r>
                    <a:rPr lang="vi-VN" sz="2400" dirty="0">
                      <a:latin typeface="Arial (Body)"/>
                    </a:rPr>
                    <a:t>)</a:t>
                  </a:r>
                </a:p>
                <a:p>
                  <a:pPr algn="ctr"/>
                  <a14:m>
                    <m:oMath xmlns:m="http://schemas.openxmlformats.org/officeDocument/2006/math">
                      <m:sSub>
                        <m:sSubPr>
                          <m:ctrlPr>
                            <a:rPr lang="vi-VN" sz="2800" i="1" smtClean="0">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𝑐</m:t>
                          </m:r>
                          <m:r>
                            <a:rPr lang="vi-VN" sz="2800" b="0" i="1" smtClean="0">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𝑎</m:t>
                          </m:r>
                        </m:e>
                        <m:sub>
                          <m:r>
                            <a:rPr lang="vi-VN" sz="2800" b="0" i="1" smtClean="0">
                              <a:solidFill>
                                <a:srgbClr val="002060"/>
                              </a:solidFill>
                              <a:latin typeface="Cambria Math" panose="02040503050406030204" pitchFamily="18" charset="0"/>
                            </a:rPr>
                            <m:t>𝑐</m:t>
                          </m:r>
                        </m:sub>
                      </m:sSub>
                      <m:r>
                        <a:rPr lang="vi-VN" sz="2800" b="0" i="0" smtClean="0">
                          <a:solidFill>
                            <a:srgbClr val="002060"/>
                          </a:solidFill>
                          <a:latin typeface="Cambria Math" panose="02040503050406030204" pitchFamily="18" charset="0"/>
                        </a:rPr>
                        <m:t>,</m:t>
                      </m:r>
                    </m:oMath>
                  </a14:m>
                  <a:r>
                    <a:rPr lang="vi-VN" sz="2800" dirty="0">
                      <a:solidFill>
                        <a:srgbClr val="002060"/>
                      </a:solidFill>
                      <a:latin typeface="Arial (Body)"/>
                    </a:rPr>
                    <a:t> </a:t>
                  </a:r>
                  <a14:m>
                    <m:oMath xmlns:m="http://schemas.openxmlformats.org/officeDocument/2006/math">
                      <m:sSub>
                        <m:sSubPr>
                          <m:ctrlPr>
                            <a:rPr lang="vi-VN" sz="2800" i="1">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r>
                        <a:rPr lang="vi-VN" sz="2800" b="0" i="1" smtClean="0">
                          <a:solidFill>
                            <a:srgbClr val="002060"/>
                          </a:solidFill>
                          <a:latin typeface="Cambria Math" panose="02040503050406030204" pitchFamily="18" charset="0"/>
                        </a:rPr>
                        <m:t>)</m:t>
                      </m:r>
                    </m:oMath>
                  </a14:m>
                  <a:endParaRPr lang="vi-VN" sz="2800" dirty="0">
                    <a:solidFill>
                      <a:srgbClr val="002060"/>
                    </a:solidFill>
                    <a:latin typeface="Arial (Body)"/>
                  </a:endParaRPr>
                </a:p>
                <a:p>
                  <a14:m>
                    <m:oMath xmlns:m="http://schemas.openxmlformats.org/officeDocument/2006/math">
                      <m:sSub>
                        <m:sSubPr>
                          <m:ctrlPr>
                            <a:rPr lang="vi-VN" sz="2000" i="1">
                              <a:latin typeface="Cambria Math" panose="02040503050406030204" pitchFamily="18" charset="0"/>
                            </a:rPr>
                          </m:ctrlPr>
                        </m:sSubPr>
                        <m:e>
                          <m:r>
                            <a:rPr lang="vi-VN" sz="2000" b="0" i="1">
                              <a:latin typeface="Cambria Math" panose="02040503050406030204" pitchFamily="18" charset="0"/>
                            </a:rPr>
                            <m:t>𝑎</m:t>
                          </m:r>
                        </m:e>
                        <m:sub>
                          <m:r>
                            <a:rPr lang="vi-VN" sz="2000" b="0" i="1">
                              <a:latin typeface="Cambria Math" panose="02040503050406030204" pitchFamily="18" charset="0"/>
                            </a:rPr>
                            <m:t>𝑐</m:t>
                          </m:r>
                        </m:sub>
                      </m:sSub>
                    </m:oMath>
                  </a14:m>
                  <a:r>
                    <a:rPr lang="en-US" sz="2000" i="1" dirty="0">
                      <a:latin typeface="Arial (Body)"/>
                    </a:rPr>
                    <a:t>: name of API</a:t>
                  </a:r>
                </a:p>
                <a:p>
                  <a14:m>
                    <m:oMath xmlns:m="http://schemas.openxmlformats.org/officeDocument/2006/math">
                      <m:sSub>
                        <m:sSubPr>
                          <m:ctrlPr>
                            <a:rPr lang="vi-VN" sz="2000" i="1">
                              <a:latin typeface="Cambria Math" panose="02040503050406030204" pitchFamily="18" charset="0"/>
                            </a:rPr>
                          </m:ctrlPr>
                        </m:sSubPr>
                        <m:e>
                          <m:r>
                            <a:rPr lang="vi-VN" sz="2000" b="0" i="1">
                              <a:latin typeface="Cambria Math" panose="02040503050406030204" pitchFamily="18" charset="0"/>
                            </a:rPr>
                            <m:t>𝑖</m:t>
                          </m:r>
                        </m:e>
                        <m:sub>
                          <m:r>
                            <a:rPr lang="vi-VN" sz="2000" b="0" i="1">
                              <a:latin typeface="Cambria Math" panose="02040503050406030204" pitchFamily="18" charset="0"/>
                            </a:rPr>
                            <m:t>𝑐</m:t>
                          </m:r>
                        </m:sub>
                      </m:sSub>
                    </m:oMath>
                  </a14:m>
                  <a:r>
                    <a:rPr lang="vi-VN" sz="2000" i="1" dirty="0">
                      <a:latin typeface="Arial (Body)"/>
                    </a:rPr>
                    <a:t>: corresponding input</a:t>
                  </a:r>
                </a:p>
              </p:txBody>
            </p:sp>
          </mc:Choice>
          <mc:Fallback xmlns="">
            <p:sp>
              <p:nvSpPr>
                <p:cNvPr id="7" name="Rectangle: Rounded Corners 6"/>
                <p:cNvSpPr>
                  <a:spLocks noRot="1" noChangeAspect="1" noMove="1" noResize="1" noEditPoints="1" noAdjustHandles="1" noChangeArrowheads="1" noChangeShapeType="1" noTextEdit="1"/>
                </p:cNvSpPr>
                <p:nvPr/>
              </p:nvSpPr>
              <p:spPr>
                <a:xfrm>
                  <a:off x="7141647" y="1282538"/>
                  <a:ext cx="3432335" cy="1471482"/>
                </a:xfrm>
                <a:prstGeom prst="roundRect">
                  <a:avLst/>
                </a:prstGeom>
                <a:blipFill>
                  <a:blip r:embed="rId3"/>
                  <a:stretch>
                    <a:fillRect t="-2703" b="-193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Rectangle: Rounded Corners 7"/>
                <p:cNvSpPr/>
                <p:nvPr/>
              </p:nvSpPr>
              <p:spPr>
                <a:xfrm>
                  <a:off x="5676270" y="3255115"/>
                  <a:ext cx="6363090" cy="21474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latin typeface="Arial (Body)"/>
                    </a:rPr>
                    <a:t>Linearized sequences of API (</a:t>
                  </a:r>
                  <a:r>
                    <a:rPr lang="en-US" sz="2400" b="1" dirty="0">
                      <a:latin typeface="Arial (Body)"/>
                    </a:rPr>
                    <a:t>e</a:t>
                  </a:r>
                  <a:r>
                    <a:rPr lang="en-US" sz="2400" dirty="0">
                      <a:latin typeface="Arial (Body)"/>
                    </a:rPr>
                    <a:t>)  </a:t>
                  </a:r>
                  <a:endParaRPr lang="vi-VN" sz="2400" dirty="0">
                    <a:latin typeface="Arial (Body)"/>
                  </a:endParaRPr>
                </a:p>
                <a:p>
                  <a:pPr algn="ctr"/>
                  <a14:m>
                    <m:oMathPara xmlns:m="http://schemas.openxmlformats.org/officeDocument/2006/math">
                      <m:oMathParaPr>
                        <m:jc m:val="centerGroup"/>
                      </m:oMathParaPr>
                      <m:oMath xmlns:m="http://schemas.openxmlformats.org/officeDocument/2006/math">
                        <m:sSub>
                          <m:sSubPr>
                            <m:ctrlPr>
                              <a:rPr lang="vi-VN" sz="2800" i="1" smtClean="0">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𝑒</m:t>
                            </m:r>
                            <m:d>
                              <m:dPr>
                                <m:ctrlPr>
                                  <a:rPr lang="vi-VN" sz="2800" b="0" i="1" smtClean="0">
                                    <a:solidFill>
                                      <a:srgbClr val="002060"/>
                                    </a:solidFill>
                                    <a:latin typeface="Cambria Math" panose="02040503050406030204" pitchFamily="18" charset="0"/>
                                  </a:rPr>
                                </m:ctrlPr>
                              </m:dPr>
                              <m:e>
                                <m:r>
                                  <a:rPr lang="vi-VN" sz="2800" b="0" i="1" smtClean="0">
                                    <a:solidFill>
                                      <a:srgbClr val="002060"/>
                                    </a:solidFill>
                                    <a:latin typeface="Cambria Math" panose="02040503050406030204" pitchFamily="18" charset="0"/>
                                  </a:rPr>
                                  <m:t>𝑐</m:t>
                                </m:r>
                              </m:e>
                            </m:d>
                            <m:r>
                              <a:rPr lang="vi-VN" sz="2800" b="0" i="1" smtClean="0">
                                <a:solidFill>
                                  <a:srgbClr val="002060"/>
                                </a:solidFill>
                                <a:latin typeface="Cambria Math" panose="02040503050406030204" pitchFamily="18" charset="0"/>
                              </a:rPr>
                              <m:t>= &lt;</m:t>
                            </m:r>
                            <m:r>
                              <a:rPr lang="vi-VN" sz="2800" b="0" i="1" smtClean="0">
                                <a:solidFill>
                                  <a:srgbClr val="002060"/>
                                </a:solidFill>
                                <a:latin typeface="Cambria Math" panose="02040503050406030204" pitchFamily="18" charset="0"/>
                              </a:rPr>
                              <m:t>𝐴𝑃𝐼</m:t>
                            </m:r>
                            <m:r>
                              <a:rPr lang="vi-VN" sz="2800" b="0" i="1" smtClean="0">
                                <a:solidFill>
                                  <a:srgbClr val="002060"/>
                                </a:solidFill>
                                <a:latin typeface="Cambria Math" panose="02040503050406030204" pitchFamily="18" charset="0"/>
                              </a:rPr>
                              <m:t>&gt;</m:t>
                            </m:r>
                            <m:r>
                              <a:rPr lang="vi-VN" sz="2800" b="0" i="1" smtClean="0">
                                <a:solidFill>
                                  <a:srgbClr val="002060"/>
                                </a:solidFill>
                                <a:latin typeface="Cambria Math" panose="02040503050406030204" pitchFamily="18" charset="0"/>
                              </a:rPr>
                              <m:t>𝑎</m:t>
                            </m:r>
                          </m:e>
                          <m:sub>
                            <m:r>
                              <a:rPr lang="vi-VN" sz="2800" b="0" i="1" smtClean="0">
                                <a:solidFill>
                                  <a:srgbClr val="002060"/>
                                </a:solidFill>
                                <a:latin typeface="Cambria Math" panose="02040503050406030204" pitchFamily="18" charset="0"/>
                              </a:rPr>
                              <m:t>𝑐</m:t>
                            </m:r>
                          </m:sub>
                        </m:sSub>
                        <m:d>
                          <m:dPr>
                            <m:ctrlPr>
                              <a:rPr lang="vi-VN" sz="2800" b="0" i="1" smtClean="0">
                                <a:solidFill>
                                  <a:srgbClr val="002060"/>
                                </a:solidFill>
                                <a:latin typeface="Cambria Math" panose="02040503050406030204" pitchFamily="18" charset="0"/>
                              </a:rPr>
                            </m:ctrlPr>
                          </m:dPr>
                          <m:e>
                            <m:sSub>
                              <m:sSubPr>
                                <m:ctrlPr>
                                  <a:rPr lang="vi-VN" sz="2800" i="1">
                                    <a:solidFill>
                                      <a:srgbClr val="002060"/>
                                    </a:solidFill>
                                    <a:latin typeface="Cambria Math" panose="02040503050406030204" pitchFamily="18" charset="0"/>
                                  </a:rPr>
                                </m:ctrlPr>
                              </m:sSubPr>
                              <m:e>
                                <m:r>
                                  <a:rPr lang="vi-VN" sz="2800" b="0" i="1" smtClean="0">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e>
                        </m:d>
                        <m:r>
                          <a:rPr lang="vi-VN" sz="2800" b="0" i="1" smtClean="0">
                            <a:solidFill>
                              <a:srgbClr val="002060"/>
                            </a:solidFill>
                            <a:latin typeface="Cambria Math" panose="02040503050406030204" pitchFamily="18" charset="0"/>
                          </a:rPr>
                          <m:t>&lt;/</m:t>
                        </m:r>
                        <m:r>
                          <a:rPr lang="vi-VN" sz="2800" b="0" i="1" smtClean="0">
                            <a:solidFill>
                              <a:srgbClr val="002060"/>
                            </a:solidFill>
                            <a:latin typeface="Cambria Math" panose="02040503050406030204" pitchFamily="18" charset="0"/>
                          </a:rPr>
                          <m:t>𝐴𝑃𝐼</m:t>
                        </m:r>
                        <m:r>
                          <a:rPr lang="vi-VN" sz="2800" b="0" i="1" smtClean="0">
                            <a:solidFill>
                              <a:srgbClr val="002060"/>
                            </a:solidFill>
                            <a:latin typeface="Cambria Math" panose="02040503050406030204" pitchFamily="18" charset="0"/>
                          </a:rPr>
                          <m:t>&gt;</m:t>
                        </m:r>
                      </m:oMath>
                    </m:oMathPara>
                  </a14:m>
                  <a:endParaRPr lang="vi-VN" sz="2800" dirty="0">
                    <a:solidFill>
                      <a:srgbClr val="002060"/>
                    </a:solidFill>
                  </a:endParaRPr>
                </a:p>
                <a:p>
                  <a:pPr algn="ctr"/>
                  <a14:m>
                    <m:oMathPara xmlns:m="http://schemas.openxmlformats.org/officeDocument/2006/math">
                      <m:oMathParaPr>
                        <m:jc m:val="centerGroup"/>
                      </m:oMathParaPr>
                      <m:oMath xmlns:m="http://schemas.openxmlformats.org/officeDocument/2006/math">
                        <m:sSub>
                          <m:sSubPr>
                            <m:ctrlPr>
                              <a:rPr lang="vi-VN" sz="2800" i="1">
                                <a:solidFill>
                                  <a:srgbClr val="002060"/>
                                </a:solidFill>
                                <a:latin typeface="Cambria Math" panose="02040503050406030204" pitchFamily="18" charset="0"/>
                              </a:rPr>
                            </m:ctrlPr>
                          </m:sSubPr>
                          <m:e>
                            <m:r>
                              <a:rPr lang="vi-VN" sz="2800" i="1">
                                <a:solidFill>
                                  <a:srgbClr val="002060"/>
                                </a:solidFill>
                                <a:latin typeface="Cambria Math" panose="02040503050406030204" pitchFamily="18" charset="0"/>
                              </a:rPr>
                              <m:t>𝑒</m:t>
                            </m:r>
                            <m:d>
                              <m:dPr>
                                <m:ctrlPr>
                                  <a:rPr lang="vi-VN" sz="2800" i="1">
                                    <a:solidFill>
                                      <a:srgbClr val="002060"/>
                                    </a:solidFill>
                                    <a:latin typeface="Cambria Math" panose="02040503050406030204" pitchFamily="18" charset="0"/>
                                  </a:rPr>
                                </m:ctrlPr>
                              </m:dPr>
                              <m:e>
                                <m:r>
                                  <a:rPr lang="vi-VN" sz="2800" i="1">
                                    <a:solidFill>
                                      <a:srgbClr val="002060"/>
                                    </a:solidFill>
                                    <a:latin typeface="Cambria Math" panose="02040503050406030204" pitchFamily="18" charset="0"/>
                                  </a:rPr>
                                  <m:t>𝑐</m:t>
                                </m:r>
                                <m:r>
                                  <a:rPr lang="vi-VN" sz="2800" b="0" i="1" smtClean="0">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𝑟</m:t>
                                </m:r>
                              </m:e>
                            </m:d>
                            <m:r>
                              <a:rPr lang="vi-VN" sz="2800" i="1">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 </m:t>
                            </m:r>
                            <m:r>
                              <a:rPr lang="vi-VN" sz="2800" i="1">
                                <a:solidFill>
                                  <a:srgbClr val="002060"/>
                                </a:solidFill>
                                <a:latin typeface="Cambria Math" panose="02040503050406030204" pitchFamily="18" charset="0"/>
                              </a:rPr>
                              <m:t>&lt;</m:t>
                            </m:r>
                            <m:r>
                              <a:rPr lang="vi-VN" sz="2800" i="1">
                                <a:solidFill>
                                  <a:srgbClr val="002060"/>
                                </a:solidFill>
                                <a:latin typeface="Cambria Math" panose="02040503050406030204" pitchFamily="18" charset="0"/>
                              </a:rPr>
                              <m:t>𝐴𝑃𝐼</m:t>
                            </m:r>
                            <m:r>
                              <a:rPr lang="vi-VN" sz="2800" i="1">
                                <a:solidFill>
                                  <a:srgbClr val="002060"/>
                                </a:solidFill>
                                <a:latin typeface="Cambria Math" panose="02040503050406030204" pitchFamily="18" charset="0"/>
                              </a:rPr>
                              <m:t>&gt;</m:t>
                            </m:r>
                            <m:r>
                              <a:rPr lang="vi-VN" sz="2800" i="1">
                                <a:solidFill>
                                  <a:srgbClr val="002060"/>
                                </a:solidFill>
                                <a:latin typeface="Cambria Math" panose="02040503050406030204" pitchFamily="18" charset="0"/>
                              </a:rPr>
                              <m:t>𝑎</m:t>
                            </m:r>
                          </m:e>
                          <m:sub>
                            <m:r>
                              <a:rPr lang="vi-VN" sz="2800" i="1">
                                <a:solidFill>
                                  <a:srgbClr val="002060"/>
                                </a:solidFill>
                                <a:latin typeface="Cambria Math" panose="02040503050406030204" pitchFamily="18" charset="0"/>
                              </a:rPr>
                              <m:t>𝑐</m:t>
                            </m:r>
                          </m:sub>
                        </m:sSub>
                        <m:d>
                          <m:dPr>
                            <m:ctrlPr>
                              <a:rPr lang="vi-VN" sz="2800" i="1">
                                <a:solidFill>
                                  <a:srgbClr val="002060"/>
                                </a:solidFill>
                                <a:latin typeface="Cambria Math" panose="02040503050406030204" pitchFamily="18" charset="0"/>
                              </a:rPr>
                            </m:ctrlPr>
                          </m:dPr>
                          <m:e>
                            <m:sSub>
                              <m:sSubPr>
                                <m:ctrlPr>
                                  <a:rPr lang="vi-VN" sz="2800" i="1">
                                    <a:solidFill>
                                      <a:srgbClr val="002060"/>
                                    </a:solidFill>
                                    <a:latin typeface="Cambria Math" panose="02040503050406030204" pitchFamily="18" charset="0"/>
                                  </a:rPr>
                                </m:ctrlPr>
                              </m:sSubPr>
                              <m:e>
                                <m:r>
                                  <a:rPr lang="vi-VN" sz="2800" i="1">
                                    <a:solidFill>
                                      <a:srgbClr val="002060"/>
                                    </a:solidFill>
                                    <a:latin typeface="Cambria Math" panose="02040503050406030204" pitchFamily="18" charset="0"/>
                                  </a:rPr>
                                  <m:t>𝑖</m:t>
                                </m:r>
                              </m:e>
                              <m:sub>
                                <m:r>
                                  <a:rPr lang="vi-VN" sz="2800" i="1">
                                    <a:solidFill>
                                      <a:srgbClr val="002060"/>
                                    </a:solidFill>
                                    <a:latin typeface="Cambria Math" panose="02040503050406030204" pitchFamily="18" charset="0"/>
                                  </a:rPr>
                                  <m:t>𝑐</m:t>
                                </m:r>
                              </m:sub>
                            </m:sSub>
                          </m:e>
                        </m:d>
                        <m:r>
                          <a:rPr lang="vi-VN" sz="2800" i="1">
                            <a:solidFill>
                              <a:srgbClr val="002060"/>
                            </a:solidFill>
                            <a:latin typeface="Cambria Math" panose="02040503050406030204" pitchFamily="18" charset="0"/>
                          </a:rPr>
                          <m:t>→</m:t>
                        </m:r>
                        <m:r>
                          <a:rPr lang="vi-VN" sz="2800" b="0" i="1" smtClean="0">
                            <a:solidFill>
                              <a:srgbClr val="002060"/>
                            </a:solidFill>
                            <a:latin typeface="Cambria Math" panose="02040503050406030204" pitchFamily="18" charset="0"/>
                          </a:rPr>
                          <m:t>𝑟</m:t>
                        </m:r>
                        <m:r>
                          <a:rPr lang="vi-VN" sz="2800" i="1">
                            <a:solidFill>
                              <a:srgbClr val="002060"/>
                            </a:solidFill>
                            <a:latin typeface="Cambria Math" panose="02040503050406030204" pitchFamily="18" charset="0"/>
                          </a:rPr>
                          <m:t>&lt;/</m:t>
                        </m:r>
                        <m:r>
                          <a:rPr lang="vi-VN" sz="2800" i="1">
                            <a:solidFill>
                              <a:srgbClr val="002060"/>
                            </a:solidFill>
                            <a:latin typeface="Cambria Math" panose="02040503050406030204" pitchFamily="18" charset="0"/>
                          </a:rPr>
                          <m:t>𝐴𝑃𝐼</m:t>
                        </m:r>
                        <m:r>
                          <a:rPr lang="vi-VN" sz="2800" i="1" smtClean="0">
                            <a:solidFill>
                              <a:srgbClr val="002060"/>
                            </a:solidFill>
                            <a:latin typeface="Cambria Math" panose="02040503050406030204" pitchFamily="18" charset="0"/>
                          </a:rPr>
                          <m:t>&gt;</m:t>
                        </m:r>
                      </m:oMath>
                    </m:oMathPara>
                  </a14:m>
                  <a:endParaRPr lang="vi-VN" sz="2800" dirty="0">
                    <a:solidFill>
                      <a:srgbClr val="002060"/>
                    </a:solidFill>
                  </a:endParaRPr>
                </a:p>
                <a:p>
                  <a:r>
                    <a:rPr lang="vi-VN" sz="2000" i="1" dirty="0">
                      <a:latin typeface="Arial (Body)"/>
                    </a:rPr>
                    <a:t>r:  API result</a:t>
                  </a:r>
                </a:p>
                <a:p>
                  <a:r>
                    <a:rPr lang="vi-VN" sz="2000" dirty="0">
                      <a:latin typeface="Arial (Body)"/>
                    </a:rPr>
                    <a:t>“ [”, “]”</a:t>
                  </a:r>
                  <a:r>
                    <a:rPr lang="en-US" sz="2000" dirty="0">
                      <a:latin typeface="Arial (Body)"/>
                    </a:rPr>
                    <a:t>, </a:t>
                  </a:r>
                  <a:r>
                    <a:rPr lang="vi-VN" sz="2000" dirty="0">
                      <a:latin typeface="Arial (Body)"/>
                    </a:rPr>
                    <a:t>“-&gt;”</a:t>
                  </a:r>
                  <a:r>
                    <a:rPr lang="en-US" sz="2000" dirty="0">
                      <a:latin typeface="Arial (Body)"/>
                    </a:rPr>
                    <a:t> instead of </a:t>
                  </a:r>
                  <a:r>
                    <a:rPr lang="en-US" sz="2000" i="1" dirty="0">
                      <a:latin typeface="Arial (Body)"/>
                    </a:rPr>
                    <a:t>“&lt;API&gt;”, “&lt;/API&gt;”, “→” (special tokens) to work without modifying LM’s vocabulary</a:t>
                  </a:r>
                  <a:endParaRPr lang="vi-VN" sz="2000" i="1" dirty="0">
                    <a:latin typeface="Arial (Body)"/>
                  </a:endParaRPr>
                </a:p>
              </p:txBody>
            </p:sp>
          </mc:Choice>
          <mc:Fallback xmlns="">
            <p:sp>
              <p:nvSpPr>
                <p:cNvPr id="8" name="Rectangle: Rounded Corners 7"/>
                <p:cNvSpPr>
                  <a:spLocks noRot="1" noChangeAspect="1" noMove="1" noResize="1" noEditPoints="1" noAdjustHandles="1" noChangeArrowheads="1" noChangeShapeType="1" noTextEdit="1"/>
                </p:cNvSpPr>
                <p:nvPr/>
              </p:nvSpPr>
              <p:spPr>
                <a:xfrm>
                  <a:off x="5676270" y="3255115"/>
                  <a:ext cx="6363090" cy="2147463"/>
                </a:xfrm>
                <a:prstGeom prst="roundRect">
                  <a:avLst/>
                </a:prstGeom>
                <a:blipFill>
                  <a:blip r:embed="rId4"/>
                  <a:stretch>
                    <a:fillRect t="-3252" b="-2710"/>
                  </a:stretch>
                </a:blipFill>
              </p:spPr>
              <p:txBody>
                <a:bodyPr/>
                <a:lstStyle/>
                <a:p>
                  <a:r>
                    <a:rPr lang="vi-VN">
                      <a:noFill/>
                    </a:rPr>
                    <a:t> </a:t>
                  </a:r>
                </a:p>
              </p:txBody>
            </p:sp>
          </mc:Fallback>
        </mc:AlternateContent>
        <p:sp>
          <p:nvSpPr>
            <p:cNvPr id="15" name="Arrow: Down 14"/>
            <p:cNvSpPr/>
            <p:nvPr/>
          </p:nvSpPr>
          <p:spPr>
            <a:xfrm>
              <a:off x="8697794" y="2847870"/>
              <a:ext cx="320040" cy="31339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Arrow: Left 15"/>
            <p:cNvSpPr/>
            <p:nvPr/>
          </p:nvSpPr>
          <p:spPr>
            <a:xfrm>
              <a:off x="4669690" y="4182730"/>
              <a:ext cx="876692" cy="292231"/>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 name="Group 3"/>
          <p:cNvGrpSpPr/>
          <p:nvPr/>
        </p:nvGrpSpPr>
        <p:grpSpPr>
          <a:xfrm>
            <a:off x="506202" y="3886816"/>
            <a:ext cx="4033600" cy="2704268"/>
            <a:chOff x="506202" y="3886816"/>
            <a:chExt cx="4033600" cy="2704268"/>
          </a:xfrm>
        </p:grpSpPr>
        <p:sp>
          <p:nvSpPr>
            <p:cNvPr id="6" name="Rectangle: Rounded Corners 5"/>
            <p:cNvSpPr/>
            <p:nvPr/>
          </p:nvSpPr>
          <p:spPr>
            <a:xfrm>
              <a:off x="962873" y="5803683"/>
              <a:ext cx="3120258" cy="78740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vi-VN" sz="2400" dirty="0"/>
                <a:t>Finetuning language model </a:t>
              </a:r>
              <a:r>
                <a:rPr lang="vi-VN" sz="2400" b="1" dirty="0"/>
                <a:t>M </a:t>
              </a:r>
              <a:r>
                <a:rPr lang="vi-VN" sz="2400" dirty="0"/>
                <a:t>on </a:t>
              </a:r>
              <a:r>
                <a:rPr lang="vi-VN" sz="2400" b="1" dirty="0"/>
                <a:t>C*</a:t>
              </a:r>
            </a:p>
          </p:txBody>
        </p:sp>
        <mc:AlternateContent xmlns:mc="http://schemas.openxmlformats.org/markup-compatibility/2006" xmlns:a14="http://schemas.microsoft.com/office/drawing/2010/main">
          <mc:Choice Requires="a14">
            <p:sp>
              <p:nvSpPr>
                <p:cNvPr id="10" name="Rectangle: Rounded Corners 9"/>
                <p:cNvSpPr/>
                <p:nvPr/>
              </p:nvSpPr>
              <p:spPr>
                <a:xfrm>
                  <a:off x="506202" y="3886816"/>
                  <a:ext cx="4033600" cy="8840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i-FI" sz="2400" dirty="0">
                      <a:latin typeface="Arial (Body)"/>
                    </a:rPr>
                    <a:t> </a:t>
                  </a:r>
                  <a:r>
                    <a:rPr lang="vi-VN" sz="2400" dirty="0"/>
                    <a:t>Dataset with API Calls </a:t>
                  </a:r>
                  <a:r>
                    <a:rPr lang="vi-VN" sz="2400" dirty="0">
                      <a:latin typeface="Arial (Body)"/>
                    </a:rPr>
                    <a:t>(</a:t>
                  </a:r>
                  <a:r>
                    <a:rPr lang="vi-VN" sz="2400" b="1" dirty="0">
                      <a:latin typeface="Arial (Body)"/>
                    </a:rPr>
                    <a:t>C*</a:t>
                  </a:r>
                  <a:r>
                    <a:rPr lang="vi-VN" sz="2400" dirty="0">
                      <a:latin typeface="Arial (Body)"/>
                    </a:rPr>
                    <a:t>)</a:t>
                  </a:r>
                </a:p>
                <a:p>
                  <a:pPr algn="ctr"/>
                  <a14:m>
                    <m:oMathPara xmlns:m="http://schemas.openxmlformats.org/officeDocument/2006/math">
                      <m:oMathParaPr>
                        <m:jc m:val="centerGroup"/>
                      </m:oMathParaPr>
                      <m:oMath xmlns:m="http://schemas.openxmlformats.org/officeDocument/2006/math">
                        <m:sSup>
                          <m:sSupPr>
                            <m:ctrlPr>
                              <a:rPr lang="vi-VN" sz="2400" i="1">
                                <a:solidFill>
                                  <a:srgbClr val="002060"/>
                                </a:solidFill>
                                <a:latin typeface="Cambria Math" panose="02040503050406030204" pitchFamily="18" charset="0"/>
                              </a:rPr>
                            </m:ctrlPr>
                          </m:sSupPr>
                          <m:e>
                            <m:r>
                              <a:rPr lang="vi-VN" sz="2400" i="1">
                                <a:solidFill>
                                  <a:srgbClr val="002060"/>
                                </a:solidFill>
                                <a:latin typeface="Cambria Math" panose="02040503050406030204" pitchFamily="18" charset="0"/>
                              </a:rPr>
                              <m:t>𝐶</m:t>
                            </m:r>
                          </m:e>
                          <m:sup>
                            <m:r>
                              <a:rPr lang="vi-VN" sz="2400" i="1">
                                <a:solidFill>
                                  <a:srgbClr val="002060"/>
                                </a:solidFill>
                                <a:latin typeface="Cambria Math" panose="02040503050406030204" pitchFamily="18" charset="0"/>
                              </a:rPr>
                              <m:t>∗</m:t>
                            </m:r>
                          </m:sup>
                        </m:sSup>
                        <m:r>
                          <a:rPr lang="vi-VN" sz="2400" b="0" i="1" smtClean="0">
                            <a:solidFill>
                              <a:srgbClr val="002060"/>
                            </a:solidFill>
                            <a:latin typeface="Cambria Math" panose="02040503050406030204" pitchFamily="18" charset="0"/>
                          </a:rPr>
                          <m:t>={</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∗1</m:t>
                            </m:r>
                          </m:sup>
                        </m:sSup>
                        <m:r>
                          <a:rPr lang="vi-VN" sz="2400" b="0" i="1" smtClean="0">
                            <a:solidFill>
                              <a:srgbClr val="002060"/>
                            </a:solidFill>
                            <a:latin typeface="Cambria Math" panose="02040503050406030204" pitchFamily="18" charset="0"/>
                          </a:rPr>
                          <m:t>,…, </m:t>
                        </m:r>
                        <m:sSup>
                          <m:sSupPr>
                            <m:ctrlPr>
                              <a:rPr lang="vi-VN" sz="2400" b="0" i="1" smtClean="0">
                                <a:solidFill>
                                  <a:srgbClr val="002060"/>
                                </a:solidFill>
                                <a:latin typeface="Cambria Math" panose="02040503050406030204" pitchFamily="18" charset="0"/>
                              </a:rPr>
                            </m:ctrlPr>
                          </m:sSupPr>
                          <m:e>
                            <m:r>
                              <a:rPr lang="vi-VN" sz="2400" b="0" i="1" smtClean="0">
                                <a:solidFill>
                                  <a:srgbClr val="002060"/>
                                </a:solidFill>
                                <a:latin typeface="Cambria Math" panose="02040503050406030204" pitchFamily="18" charset="0"/>
                              </a:rPr>
                              <m:t>𝑥</m:t>
                            </m:r>
                          </m:e>
                          <m:sup>
                            <m:r>
                              <a:rPr lang="vi-VN" sz="2400" b="0" i="1" smtClean="0">
                                <a:solidFill>
                                  <a:srgbClr val="002060"/>
                                </a:solidFill>
                                <a:latin typeface="Cambria Math" panose="02040503050406030204" pitchFamily="18" charset="0"/>
                              </a:rPr>
                              <m:t>∗</m:t>
                            </m:r>
                            <m:d>
                              <m:dPr>
                                <m:begChr m:val="|"/>
                                <m:endChr m:val="|"/>
                                <m:ctrlPr>
                                  <a:rPr lang="vi-VN" sz="2400" b="0" i="1" smtClean="0">
                                    <a:solidFill>
                                      <a:srgbClr val="002060"/>
                                    </a:solidFill>
                                    <a:latin typeface="Cambria Math" panose="02040503050406030204" pitchFamily="18" charset="0"/>
                                  </a:rPr>
                                </m:ctrlPr>
                              </m:dPr>
                              <m:e>
                                <m:r>
                                  <a:rPr lang="vi-VN" sz="2400" b="0" i="1" smtClean="0">
                                    <a:solidFill>
                                      <a:srgbClr val="002060"/>
                                    </a:solidFill>
                                    <a:latin typeface="Cambria Math" panose="02040503050406030204" pitchFamily="18" charset="0"/>
                                  </a:rPr>
                                  <m:t>𝐶</m:t>
                                </m:r>
                              </m:e>
                            </m:d>
                          </m:sup>
                        </m:sSup>
                        <m:r>
                          <a:rPr lang="vi-VN" sz="2400" b="0" i="1" smtClean="0">
                            <a:solidFill>
                              <a:srgbClr val="002060"/>
                            </a:solidFill>
                            <a:latin typeface="Cambria Math" panose="02040503050406030204" pitchFamily="18" charset="0"/>
                          </a:rPr>
                          <m:t>}</m:t>
                        </m:r>
                      </m:oMath>
                    </m:oMathPara>
                  </a14:m>
                  <a:endParaRPr lang="vi-VN" sz="2400" dirty="0">
                    <a:solidFill>
                      <a:srgbClr val="002060"/>
                    </a:solidFill>
                    <a:latin typeface="Arial (Body)"/>
                  </a:endParaRPr>
                </a:p>
              </p:txBody>
            </p:sp>
          </mc:Choice>
          <mc:Fallback xmlns="">
            <p:sp>
              <p:nvSpPr>
                <p:cNvPr id="10" name="Rectangle: Rounded Corners 9"/>
                <p:cNvSpPr>
                  <a:spLocks noRot="1" noChangeAspect="1" noMove="1" noResize="1" noEditPoints="1" noAdjustHandles="1" noChangeArrowheads="1" noChangeShapeType="1" noTextEdit="1"/>
                </p:cNvSpPr>
                <p:nvPr/>
              </p:nvSpPr>
              <p:spPr>
                <a:xfrm>
                  <a:off x="506202" y="3886816"/>
                  <a:ext cx="4033600" cy="884063"/>
                </a:xfrm>
                <a:prstGeom prst="roundRect">
                  <a:avLst/>
                </a:prstGeom>
                <a:blipFill>
                  <a:blip r:embed="rId5"/>
                  <a:stretch>
                    <a:fillRect t="-1852"/>
                  </a:stretch>
                </a:blipFill>
              </p:spPr>
              <p:txBody>
                <a:bodyPr/>
                <a:lstStyle/>
                <a:p>
                  <a:r>
                    <a:rPr lang="vi-VN">
                      <a:noFill/>
                    </a:rPr>
                    <a:t> </a:t>
                  </a:r>
                </a:p>
              </p:txBody>
            </p:sp>
          </mc:Fallback>
        </mc:AlternateContent>
        <p:sp>
          <p:nvSpPr>
            <p:cNvPr id="17" name="Arrow: Down 16"/>
            <p:cNvSpPr/>
            <p:nvPr/>
          </p:nvSpPr>
          <p:spPr>
            <a:xfrm>
              <a:off x="2362746" y="4903736"/>
              <a:ext cx="320511" cy="7635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8" name="Rectangle 17"/>
          <p:cNvSpPr/>
          <p:nvPr/>
        </p:nvSpPr>
        <p:spPr>
          <a:xfrm>
            <a:off x="8053633" y="6401663"/>
            <a:ext cx="4138367" cy="378842"/>
          </a:xfrm>
          <a:prstGeom prst="rect">
            <a:avLst/>
          </a:prstGeom>
        </p:spPr>
        <p:txBody>
          <a:bodyPr wrap="square">
            <a:spAutoFit/>
          </a:bodyPr>
          <a:lstStyle/>
          <a:p>
            <a:r>
              <a:rPr lang="en-US" i="1" dirty="0">
                <a:latin typeface="Arial (Body)"/>
              </a:rPr>
              <a:t>C* contains the exact same texts as C</a:t>
            </a:r>
            <a:endParaRPr lang="vi-VN" i="1" dirty="0">
              <a:latin typeface="Arial (Body)"/>
            </a:endParaRPr>
          </a:p>
        </p:txBody>
      </p:sp>
      <p:sp>
        <p:nvSpPr>
          <p:cNvPr id="19"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approach</a:t>
            </a:r>
            <a:endParaRPr lang="vi-VN" sz="3600" dirty="0"/>
          </a:p>
        </p:txBody>
      </p:sp>
    </p:spTree>
    <p:extLst>
      <p:ext uri="{BB962C8B-B14F-4D97-AF65-F5344CB8AC3E}">
        <p14:creationId xmlns:p14="http://schemas.microsoft.com/office/powerpoint/2010/main" val="342096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Step by step</a:t>
            </a:r>
            <a:endParaRPr lang="vi-VN" sz="3600" dirty="0"/>
          </a:p>
        </p:txBody>
      </p:sp>
      <p:sp>
        <p:nvSpPr>
          <p:cNvPr id="6" name="Content Placeholder 2"/>
          <p:cNvSpPr txBox="1">
            <a:spLocks/>
          </p:cNvSpPr>
          <p:nvPr/>
        </p:nvSpPr>
        <p:spPr>
          <a:xfrm>
            <a:off x="913795" y="2096064"/>
            <a:ext cx="10353762" cy="34751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3000" dirty="0"/>
              <a:t>Sampling API Calls</a:t>
            </a:r>
          </a:p>
          <a:p>
            <a:r>
              <a:rPr lang="en-US" sz="3000" dirty="0"/>
              <a:t>Executing API Calls</a:t>
            </a:r>
          </a:p>
          <a:p>
            <a:r>
              <a:rPr lang="en-US" sz="3000" dirty="0"/>
              <a:t>Filtering API Calls</a:t>
            </a:r>
          </a:p>
          <a:p>
            <a:r>
              <a:rPr lang="en-US" sz="3000" dirty="0"/>
              <a:t>Model </a:t>
            </a:r>
            <a:r>
              <a:rPr lang="en-US" sz="3000" dirty="0" err="1"/>
              <a:t>Finetuning</a:t>
            </a:r>
            <a:endParaRPr lang="en-US" sz="3000" dirty="0"/>
          </a:p>
          <a:p>
            <a:r>
              <a:rPr lang="en-US" sz="3000" dirty="0"/>
              <a:t>Inference</a:t>
            </a:r>
          </a:p>
          <a:p>
            <a:endParaRPr lang="vi-VN" sz="3000" dirty="0"/>
          </a:p>
        </p:txBody>
      </p:sp>
    </p:spTree>
    <p:extLst>
      <p:ext uri="{BB962C8B-B14F-4D97-AF65-F5344CB8AC3E}">
        <p14:creationId xmlns:p14="http://schemas.microsoft.com/office/powerpoint/2010/main" val="333231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Sampling API Calls</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04478" y="2151604"/>
                <a:ext cx="11293311" cy="435187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Sequence </a:t>
                </a:r>
                <a14:m>
                  <m:oMath xmlns:m="http://schemas.openxmlformats.org/officeDocument/2006/math">
                    <m:r>
                      <a:rPr lang="en-US" sz="2800" b="0" i="1" smtClean="0">
                        <a:solidFill>
                          <a:srgbClr val="FF0000"/>
                        </a:solidFill>
                        <a:latin typeface="Cambria Math" panose="02040503050406030204" pitchFamily="18" charset="0"/>
                      </a:rPr>
                      <m:t>𝑥</m:t>
                    </m:r>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𝑛</m:t>
                        </m:r>
                      </m:sub>
                    </m:sSub>
                  </m:oMath>
                </a14:m>
                <a:endParaRPr lang="en-US" sz="2800" dirty="0"/>
              </a:p>
              <a:p>
                <a:r>
                  <a:rPr lang="en-US" sz="2800" dirty="0"/>
                  <a:t>Prompt </a:t>
                </a:r>
                <a:r>
                  <a:rPr lang="en-US" sz="2800" dirty="0">
                    <a:solidFill>
                      <a:srgbClr val="FF0000"/>
                    </a:solidFill>
                  </a:rPr>
                  <a:t>P(x)</a:t>
                </a:r>
              </a:p>
              <a:p>
                <a14:m>
                  <m:oMath xmlns:m="http://schemas.openxmlformats.org/officeDocument/2006/math">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𝑝</m:t>
                        </m:r>
                      </m:e>
                      <m:sub>
                        <m:r>
                          <a:rPr lang="en-US" sz="2800" b="0" i="1" smtClean="0">
                            <a:latin typeface="Cambria Math" panose="02040503050406030204" pitchFamily="18" charset="0"/>
                            <a:ea typeface="MS Mincho" panose="02020609040205080304" pitchFamily="49" charset="-128"/>
                          </a:rPr>
                          <m:t>𝑀</m:t>
                        </m:r>
                      </m:sub>
                    </m:sSub>
                    <m:r>
                      <a:rPr lang="en-US" sz="2800" i="1">
                        <a:latin typeface="Cambria Math" panose="02040503050406030204" pitchFamily="18" charset="0"/>
                        <a:ea typeface="MS Mincho" panose="02020609040205080304" pitchFamily="49" charset="-128"/>
                      </a:rPr>
                      <m:t>=</m:t>
                    </m:r>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𝑝</m:t>
                        </m:r>
                      </m:e>
                      <m:sub>
                        <m:r>
                          <a:rPr lang="en-US" sz="2800" i="1">
                            <a:latin typeface="Cambria Math" panose="02040503050406030204" pitchFamily="18" charset="0"/>
                            <a:ea typeface="MS Mincho" panose="02020609040205080304" pitchFamily="49" charset="-128"/>
                          </a:rPr>
                          <m:t>𝑀</m:t>
                        </m:r>
                      </m:sub>
                    </m:sSub>
                    <m:d>
                      <m:dPr>
                        <m:ctrlPr>
                          <a:rPr lang="en-US" sz="2800" i="1" smtClean="0">
                            <a:latin typeface="Cambria Math" panose="02040503050406030204" pitchFamily="18" charset="0"/>
                            <a:ea typeface="MS Mincho" panose="02020609040205080304" pitchFamily="49" charset="-128"/>
                          </a:rPr>
                        </m:ctrlPr>
                      </m:dPr>
                      <m:e>
                        <m:sSub>
                          <m:sSubPr>
                            <m:ctrlPr>
                              <a:rPr lang="en-US" sz="2800" i="1" smtClean="0">
                                <a:latin typeface="Cambria Math" panose="02040503050406030204" pitchFamily="18" charset="0"/>
                                <a:ea typeface="MS Mincho" panose="02020609040205080304" pitchFamily="49" charset="-128"/>
                              </a:rPr>
                            </m:ctrlPr>
                          </m:sSubPr>
                          <m:e>
                            <m:r>
                              <a:rPr lang="en-US" sz="2800" b="0" i="1" smtClean="0">
                                <a:latin typeface="Cambria Math" panose="02040503050406030204" pitchFamily="18" charset="0"/>
                                <a:ea typeface="MS Mincho" panose="02020609040205080304" pitchFamily="49" charset="-128"/>
                              </a:rPr>
                              <m:t>𝑧</m:t>
                            </m:r>
                          </m:e>
                          <m:sub>
                            <m:r>
                              <a:rPr lang="en-US" sz="2800" b="0" i="1" smtClean="0">
                                <a:latin typeface="Cambria Math" panose="02040503050406030204" pitchFamily="18" charset="0"/>
                                <a:ea typeface="MS Mincho" panose="02020609040205080304" pitchFamily="49" charset="-128"/>
                              </a:rPr>
                              <m:t>𝑛</m:t>
                            </m:r>
                            <m:r>
                              <a:rPr lang="en-US" sz="2800" b="0" i="1" smtClean="0">
                                <a:latin typeface="Cambria Math" panose="02040503050406030204" pitchFamily="18" charset="0"/>
                                <a:ea typeface="MS Mincho" panose="02020609040205080304" pitchFamily="49" charset="-128"/>
                              </a:rPr>
                              <m:t>+1</m:t>
                            </m:r>
                          </m:sub>
                        </m:sSub>
                      </m:e>
                      <m:e>
                        <m:sSub>
                          <m:sSubPr>
                            <m:ctrlPr>
                              <a:rPr lang="en-US" sz="2800" i="1">
                                <a:latin typeface="Cambria Math" panose="02040503050406030204" pitchFamily="18" charset="0"/>
                                <a:ea typeface="MS Mincho" panose="02020609040205080304" pitchFamily="49" charset="-128"/>
                              </a:rPr>
                            </m:ctrlPr>
                          </m:sSubPr>
                          <m:e>
                            <m:r>
                              <a:rPr lang="en-US" sz="2800" b="0" i="1" smtClean="0">
                                <a:latin typeface="Cambria Math" panose="02040503050406030204" pitchFamily="18" charset="0"/>
                                <a:ea typeface="MS Mincho" panose="02020609040205080304" pitchFamily="49" charset="-128"/>
                              </a:rPr>
                              <m:t>𝑧</m:t>
                            </m:r>
                          </m:e>
                          <m:sub>
                            <m:r>
                              <a:rPr lang="en-US" sz="2800" i="1">
                                <a:latin typeface="Cambria Math" panose="02040503050406030204" pitchFamily="18" charset="0"/>
                                <a:ea typeface="MS Mincho" panose="02020609040205080304" pitchFamily="49" charset="-128"/>
                              </a:rPr>
                              <m:t>1</m:t>
                            </m:r>
                          </m:sub>
                        </m:sSub>
                        <m:r>
                          <a:rPr lang="en-US" sz="2800" b="0" i="1" smtClean="0">
                            <a:latin typeface="Cambria Math" panose="02040503050406030204" pitchFamily="18" charset="0"/>
                            <a:ea typeface="MS Mincho" panose="02020609040205080304" pitchFamily="49" charset="-128"/>
                          </a:rPr>
                          <m:t>,</m:t>
                        </m:r>
                        <m:r>
                          <a:rPr lang="en-US" sz="2800" i="1" smtClean="0">
                            <a:latin typeface="Cambria Math" panose="02040503050406030204" pitchFamily="18" charset="0"/>
                            <a:ea typeface="MS Mincho" panose="02020609040205080304" pitchFamily="49" charset="-128"/>
                          </a:rPr>
                          <m:t> </m:t>
                        </m:r>
                        <m:r>
                          <a:rPr lang="en-US" sz="2800" b="0" i="1" smtClean="0">
                            <a:latin typeface="Cambria Math" panose="02040503050406030204" pitchFamily="18" charset="0"/>
                            <a:ea typeface="MS Mincho" panose="02020609040205080304" pitchFamily="49" charset="-128"/>
                          </a:rPr>
                          <m:t>…,</m:t>
                        </m:r>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𝑧</m:t>
                            </m:r>
                          </m:e>
                          <m:sub>
                            <m:r>
                              <a:rPr lang="en-US" sz="2800" b="0" i="1" smtClean="0">
                                <a:latin typeface="Cambria Math" panose="02040503050406030204" pitchFamily="18" charset="0"/>
                                <a:ea typeface="MS Mincho" panose="02020609040205080304" pitchFamily="49" charset="-128"/>
                              </a:rPr>
                              <m:t>𝑛</m:t>
                            </m:r>
                          </m:sub>
                        </m:sSub>
                      </m:e>
                    </m:d>
                  </m:oMath>
                </a14:m>
                <a:r>
                  <a:rPr lang="en-US" sz="2800" dirty="0"/>
                  <a:t> probability that M assigns to token </a:t>
                </a:r>
                <a14:m>
                  <m:oMath xmlns:m="http://schemas.openxmlformats.org/officeDocument/2006/math">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𝑧</m:t>
                        </m:r>
                      </m:e>
                      <m:sub>
                        <m:r>
                          <a:rPr lang="en-US" sz="2800" i="1">
                            <a:latin typeface="Cambria Math" panose="02040503050406030204" pitchFamily="18" charset="0"/>
                            <a:ea typeface="MS Mincho" panose="02020609040205080304" pitchFamily="49" charset="-128"/>
                          </a:rPr>
                          <m:t>𝑛</m:t>
                        </m:r>
                        <m:r>
                          <a:rPr lang="en-US" sz="2800" i="1">
                            <a:latin typeface="Cambria Math" panose="02040503050406030204" pitchFamily="18" charset="0"/>
                            <a:ea typeface="MS Mincho" panose="02020609040205080304" pitchFamily="49" charset="-128"/>
                          </a:rPr>
                          <m:t>+1</m:t>
                        </m:r>
                      </m:sub>
                    </m:sSub>
                  </m:oMath>
                </a14:m>
                <a:r>
                  <a:rPr lang="en-US" sz="2800" dirty="0"/>
                  <a:t> as a continuation for the sequence </a:t>
                </a:r>
                <a14:m>
                  <m:oMath xmlns:m="http://schemas.openxmlformats.org/officeDocument/2006/math">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𝑧</m:t>
                        </m:r>
                      </m:e>
                      <m:sub>
                        <m:r>
                          <a:rPr lang="en-US" sz="2800" i="1">
                            <a:latin typeface="Cambria Math" panose="02040503050406030204" pitchFamily="18" charset="0"/>
                            <a:ea typeface="MS Mincho" panose="02020609040205080304" pitchFamily="49" charset="-128"/>
                          </a:rPr>
                          <m:t>1</m:t>
                        </m:r>
                      </m:sub>
                    </m:sSub>
                    <m:r>
                      <a:rPr lang="en-US" sz="2800" i="1">
                        <a:latin typeface="Cambria Math" panose="02040503050406030204" pitchFamily="18" charset="0"/>
                        <a:ea typeface="MS Mincho" panose="02020609040205080304" pitchFamily="49" charset="-128"/>
                      </a:rPr>
                      <m:t>, …,</m:t>
                    </m:r>
                    <m:sSub>
                      <m:sSubPr>
                        <m:ctrlPr>
                          <a:rPr lang="en-US" sz="2800" i="1">
                            <a:latin typeface="Cambria Math" panose="02040503050406030204" pitchFamily="18" charset="0"/>
                            <a:ea typeface="MS Mincho" panose="02020609040205080304" pitchFamily="49" charset="-128"/>
                          </a:rPr>
                        </m:ctrlPr>
                      </m:sSubPr>
                      <m:e>
                        <m:r>
                          <a:rPr lang="en-US" sz="2800" i="1">
                            <a:latin typeface="Cambria Math" panose="02040503050406030204" pitchFamily="18" charset="0"/>
                            <a:ea typeface="MS Mincho" panose="02020609040205080304" pitchFamily="49" charset="-128"/>
                          </a:rPr>
                          <m:t>𝑧</m:t>
                        </m:r>
                      </m:e>
                      <m:sub>
                        <m:r>
                          <a:rPr lang="en-US" sz="2800" i="1">
                            <a:latin typeface="Cambria Math" panose="02040503050406030204" pitchFamily="18" charset="0"/>
                            <a:ea typeface="MS Mincho" panose="02020609040205080304" pitchFamily="49" charset="-128"/>
                          </a:rPr>
                          <m:t>𝑛</m:t>
                        </m:r>
                      </m:sub>
                    </m:sSub>
                  </m:oMath>
                </a14:m>
                <a:r>
                  <a:rPr lang="en-US" sz="2800" dirty="0">
                    <a:ea typeface="MS Mincho" panose="02020609040205080304" pitchFamily="49" charset="-128"/>
                  </a:rPr>
                  <a:t> </a:t>
                </a:r>
                <a:r>
                  <a:rPr lang="en-US" sz="2800" dirty="0">
                    <a:latin typeface="MS Mincho" panose="02020609040205080304" pitchFamily="49" charset="-128"/>
                    <a:ea typeface="MS Mincho" panose="02020609040205080304" pitchFamily="49" charset="-128"/>
                  </a:rPr>
                  <a:t>➔ </a:t>
                </a:r>
                <a:r>
                  <a:rPr lang="en-US" sz="2800" dirty="0"/>
                  <a:t>For each </a:t>
                </a:r>
                <a:r>
                  <a:rPr lang="en-US" sz="2800" dirty="0" err="1"/>
                  <a:t>i</a:t>
                </a:r>
                <a:r>
                  <a:rPr lang="en-US" sz="2800" dirty="0"/>
                  <a:t> ∈ {1, . . . , n} </a:t>
                </a:r>
                <a:r>
                  <a:rPr lang="en-US" sz="2800" dirty="0">
                    <a:latin typeface="MS Mincho" panose="02020609040205080304" pitchFamily="49" charset="-128"/>
                    <a:ea typeface="MS Mincho" panose="02020609040205080304" pitchFamily="49" charset="-128"/>
                  </a:rPr>
                  <a:t>➔ </a:t>
                </a:r>
                <a14:m>
                  <m:oMath xmlns:m="http://schemas.openxmlformats.org/officeDocument/2006/math">
                    <m:sSub>
                      <m:sSubPr>
                        <m:ctrlPr>
                          <a:rPr lang="en-US" sz="2800" i="1" smtClean="0">
                            <a:solidFill>
                              <a:srgbClr val="FF0000"/>
                            </a:solidFill>
                            <a:latin typeface="Cambria Math" panose="02040503050406030204" pitchFamily="18" charset="0"/>
                            <a:ea typeface="MS Mincho" panose="02020609040205080304" pitchFamily="49" charset="-128"/>
                          </a:rPr>
                        </m:ctrlPr>
                      </m:sSubPr>
                      <m:e>
                        <m:r>
                          <a:rPr lang="en-US" sz="2800" b="0" i="1" smtClean="0">
                            <a:solidFill>
                              <a:srgbClr val="FF0000"/>
                            </a:solidFill>
                            <a:latin typeface="Cambria Math" panose="02040503050406030204" pitchFamily="18" charset="0"/>
                            <a:ea typeface="MS Mincho" panose="02020609040205080304" pitchFamily="49" charset="-128"/>
                          </a:rPr>
                          <m:t>𝑝</m:t>
                        </m:r>
                      </m:e>
                      <m:sub>
                        <m:r>
                          <a:rPr lang="en-US" sz="2800" b="0" i="1" smtClean="0">
                            <a:solidFill>
                              <a:srgbClr val="FF0000"/>
                            </a:solidFill>
                            <a:latin typeface="Cambria Math" panose="02040503050406030204" pitchFamily="18" charset="0"/>
                            <a:ea typeface="MS Mincho" panose="02020609040205080304" pitchFamily="49" charset="-128"/>
                          </a:rPr>
                          <m:t>𝑖</m:t>
                        </m:r>
                      </m:sub>
                    </m:sSub>
                    <m:r>
                      <a:rPr lang="en-US" sz="2800" b="0" i="1" smtClean="0">
                        <a:solidFill>
                          <a:srgbClr val="FF0000"/>
                        </a:solidFill>
                        <a:latin typeface="Cambria Math" panose="02040503050406030204" pitchFamily="18" charset="0"/>
                        <a:ea typeface="MS Mincho" panose="02020609040205080304" pitchFamily="49" charset="-128"/>
                      </a:rPr>
                      <m:t>=</m:t>
                    </m:r>
                    <m:sSub>
                      <m:sSubPr>
                        <m:ctrlPr>
                          <a:rPr lang="en-US" sz="2800" b="0" i="1" smtClean="0">
                            <a:solidFill>
                              <a:srgbClr val="FF0000"/>
                            </a:solidFill>
                            <a:latin typeface="Cambria Math" panose="02040503050406030204" pitchFamily="18" charset="0"/>
                            <a:ea typeface="MS Mincho" panose="02020609040205080304" pitchFamily="49" charset="-128"/>
                          </a:rPr>
                        </m:ctrlPr>
                      </m:sSubPr>
                      <m:e>
                        <m:r>
                          <a:rPr lang="en-US" sz="2800" b="0" i="1" smtClean="0">
                            <a:solidFill>
                              <a:srgbClr val="FF0000"/>
                            </a:solidFill>
                            <a:latin typeface="Cambria Math" panose="02040503050406030204" pitchFamily="18" charset="0"/>
                            <a:ea typeface="MS Mincho" panose="02020609040205080304" pitchFamily="49" charset="-128"/>
                          </a:rPr>
                          <m:t>𝑝</m:t>
                        </m:r>
                      </m:e>
                      <m:sub>
                        <m:r>
                          <a:rPr lang="en-US" sz="2800" b="0" i="1" smtClean="0">
                            <a:solidFill>
                              <a:srgbClr val="FF0000"/>
                            </a:solidFill>
                            <a:latin typeface="Cambria Math" panose="02040503050406030204" pitchFamily="18" charset="0"/>
                            <a:ea typeface="MS Mincho" panose="02020609040205080304" pitchFamily="49" charset="-128"/>
                          </a:rPr>
                          <m:t>𝑀</m:t>
                        </m:r>
                      </m:sub>
                    </m:sSub>
                    <m:d>
                      <m:dPr>
                        <m:ctrlPr>
                          <a:rPr lang="en-US" sz="2800" b="0" i="1" smtClean="0">
                            <a:solidFill>
                              <a:srgbClr val="FF0000"/>
                            </a:solidFill>
                            <a:latin typeface="Cambria Math" panose="02040503050406030204" pitchFamily="18" charset="0"/>
                            <a:ea typeface="MS Mincho" panose="02020609040205080304" pitchFamily="49" charset="-128"/>
                          </a:rPr>
                        </m:ctrlPr>
                      </m:dPr>
                      <m:e>
                        <m:r>
                          <a:rPr lang="en-US" sz="2800" b="0" i="1" smtClean="0">
                            <a:solidFill>
                              <a:srgbClr val="FF0000"/>
                            </a:solidFill>
                            <a:latin typeface="Cambria Math" panose="02040503050406030204" pitchFamily="18" charset="0"/>
                            <a:ea typeface="MS Mincho" panose="02020609040205080304" pitchFamily="49" charset="-128"/>
                          </a:rPr>
                          <m:t>&lt;</m:t>
                        </m:r>
                        <m:r>
                          <a:rPr lang="en-US" sz="2800" b="0" i="1" smtClean="0">
                            <a:solidFill>
                              <a:srgbClr val="FF0000"/>
                            </a:solidFill>
                            <a:latin typeface="Cambria Math" panose="02040503050406030204" pitchFamily="18" charset="0"/>
                            <a:ea typeface="MS Mincho" panose="02020609040205080304" pitchFamily="49" charset="-128"/>
                          </a:rPr>
                          <m:t>𝐴𝑃𝐼</m:t>
                        </m:r>
                        <m:r>
                          <a:rPr lang="en-US" sz="2800" b="0" i="1" smtClean="0">
                            <a:solidFill>
                              <a:srgbClr val="FF0000"/>
                            </a:solidFill>
                            <a:latin typeface="Cambria Math" panose="02040503050406030204" pitchFamily="18" charset="0"/>
                            <a:ea typeface="MS Mincho" panose="02020609040205080304" pitchFamily="49" charset="-128"/>
                          </a:rPr>
                          <m:t>&gt;</m:t>
                        </m:r>
                      </m:e>
                      <m:e>
                        <m:sSub>
                          <m:sSubPr>
                            <m:ctrlPr>
                              <a:rPr lang="en-US" sz="2800" b="0" i="1" smtClean="0">
                                <a:solidFill>
                                  <a:srgbClr val="FF0000"/>
                                </a:solidFill>
                                <a:latin typeface="Cambria Math" panose="02040503050406030204" pitchFamily="18" charset="0"/>
                                <a:ea typeface="MS Mincho" panose="02020609040205080304" pitchFamily="49" charset="-128"/>
                              </a:rPr>
                            </m:ctrlPr>
                          </m:sSubPr>
                          <m:e>
                            <m:r>
                              <a:rPr lang="en-US" sz="2800" b="0" i="1" smtClean="0">
                                <a:solidFill>
                                  <a:srgbClr val="FF0000"/>
                                </a:solidFill>
                                <a:latin typeface="Cambria Math" panose="02040503050406030204" pitchFamily="18" charset="0"/>
                                <a:ea typeface="MS Mincho" panose="02020609040205080304" pitchFamily="49" charset="-128"/>
                              </a:rPr>
                              <m:t>𝑃</m:t>
                            </m:r>
                          </m:e>
                          <m:sub>
                            <m:r>
                              <a:rPr lang="en-US" sz="2800" b="0" i="1" smtClean="0">
                                <a:solidFill>
                                  <a:srgbClr val="FF0000"/>
                                </a:solidFill>
                                <a:latin typeface="Cambria Math" panose="02040503050406030204" pitchFamily="18" charset="0"/>
                                <a:ea typeface="MS Mincho" panose="02020609040205080304" pitchFamily="49" charset="-128"/>
                              </a:rPr>
                              <m:t>𝑋</m:t>
                            </m:r>
                          </m:sub>
                        </m:sSub>
                        <m:r>
                          <a:rPr lang="en-US" sz="2800" b="0" i="1" smtClean="0">
                            <a:solidFill>
                              <a:srgbClr val="FF0000"/>
                            </a:solidFill>
                            <a:latin typeface="Cambria Math" panose="02040503050406030204" pitchFamily="18" charset="0"/>
                            <a:ea typeface="MS Mincho" panose="02020609040205080304" pitchFamily="49" charset="-128"/>
                          </a:rPr>
                          <m:t>, </m:t>
                        </m:r>
                        <m:sSub>
                          <m:sSubPr>
                            <m:ctrlPr>
                              <a:rPr lang="en-US" sz="2800" b="0" i="1" smtClean="0">
                                <a:solidFill>
                                  <a:srgbClr val="FF0000"/>
                                </a:solidFill>
                                <a:latin typeface="Cambria Math" panose="02040503050406030204" pitchFamily="18" charset="0"/>
                                <a:ea typeface="MS Mincho" panose="02020609040205080304" pitchFamily="49" charset="-128"/>
                              </a:rPr>
                            </m:ctrlPr>
                          </m:sSubPr>
                          <m:e>
                            <m:r>
                              <a:rPr lang="en-US" sz="2800" b="0" i="1" smtClean="0">
                                <a:solidFill>
                                  <a:srgbClr val="FF0000"/>
                                </a:solidFill>
                                <a:latin typeface="Cambria Math" panose="02040503050406030204" pitchFamily="18" charset="0"/>
                                <a:ea typeface="MS Mincho" panose="02020609040205080304" pitchFamily="49" charset="-128"/>
                              </a:rPr>
                              <m:t>𝑥</m:t>
                            </m:r>
                          </m:e>
                          <m:sub>
                            <m:r>
                              <a:rPr lang="en-US" sz="2800" b="0" i="1" smtClean="0">
                                <a:solidFill>
                                  <a:srgbClr val="FF0000"/>
                                </a:solidFill>
                                <a:latin typeface="Cambria Math" panose="02040503050406030204" pitchFamily="18" charset="0"/>
                                <a:ea typeface="MS Mincho" panose="02020609040205080304" pitchFamily="49" charset="-128"/>
                              </a:rPr>
                              <m:t>1:</m:t>
                            </m:r>
                            <m:r>
                              <a:rPr lang="en-US" sz="2800" b="0" i="1" smtClean="0">
                                <a:solidFill>
                                  <a:srgbClr val="FF0000"/>
                                </a:solidFill>
                                <a:latin typeface="Cambria Math" panose="02040503050406030204" pitchFamily="18" charset="0"/>
                                <a:ea typeface="MS Mincho" panose="02020609040205080304" pitchFamily="49" charset="-128"/>
                              </a:rPr>
                              <m:t>𝑖</m:t>
                            </m:r>
                            <m:r>
                              <a:rPr lang="en-US" sz="2800" b="0" i="1" smtClean="0">
                                <a:solidFill>
                                  <a:srgbClr val="FF0000"/>
                                </a:solidFill>
                                <a:latin typeface="Cambria Math" panose="02040503050406030204" pitchFamily="18" charset="0"/>
                                <a:ea typeface="MS Mincho" panose="02020609040205080304" pitchFamily="49" charset="-128"/>
                              </a:rPr>
                              <m:t>−1</m:t>
                            </m:r>
                          </m:sub>
                        </m:sSub>
                      </m:e>
                    </m:d>
                    <m:r>
                      <a:rPr lang="en-US" sz="2800" b="0" i="0" smtClean="0">
                        <a:latin typeface="Cambria Math" panose="02040503050406030204" pitchFamily="18" charset="0"/>
                        <a:ea typeface="MS Mincho" panose="02020609040205080304" pitchFamily="49" charset="-128"/>
                      </a:rPr>
                      <m:t> </m:t>
                    </m:r>
                  </m:oMath>
                </a14:m>
                <a:r>
                  <a:rPr lang="en-US" sz="2800" dirty="0"/>
                  <a:t> probability that M assigns to starting an API call at position i</a:t>
                </a:r>
              </a:p>
              <a:p>
                <a:r>
                  <a:rPr lang="en-US" sz="2800" dirty="0"/>
                  <a:t>Sampling threshold </a:t>
                </a:r>
                <a14:m>
                  <m:oMath xmlns:m="http://schemas.openxmlformats.org/officeDocument/2006/math">
                    <m:sSub>
                      <m:sSubPr>
                        <m:ctrlPr>
                          <a:rPr lang="el-GR" sz="2800" i="1" dirty="0">
                            <a:latin typeface="Cambria Math" panose="02040503050406030204" pitchFamily="18" charset="0"/>
                          </a:rPr>
                        </m:ctrlPr>
                      </m:sSubPr>
                      <m:e>
                        <m:r>
                          <m:rPr>
                            <m:nor/>
                          </m:rPr>
                          <a:rPr lang="el-GR" sz="2800" dirty="0"/>
                          <m:t>τ</m:t>
                        </m:r>
                      </m:e>
                      <m:sub>
                        <m:r>
                          <a:rPr lang="vi-VN" sz="2800" i="1" dirty="0">
                            <a:latin typeface="Cambria Math" panose="02040503050406030204" pitchFamily="18" charset="0"/>
                          </a:rPr>
                          <m:t>𝑠</m:t>
                        </m:r>
                      </m:sub>
                    </m:sSub>
                  </m:oMath>
                </a14:m>
                <a:r>
                  <a:rPr lang="vi-VN" sz="2800" dirty="0"/>
                  <a:t> </a:t>
                </a:r>
                <a:r>
                  <a:rPr lang="el-GR" sz="2800" dirty="0"/>
                  <a:t>➔ </a:t>
                </a:r>
                <a:r>
                  <a:rPr lang="en-US" sz="2800" dirty="0"/>
                  <a:t>keep all positions </a:t>
                </a:r>
                <a:r>
                  <a:rPr lang="en-US" sz="2800" dirty="0">
                    <a:solidFill>
                      <a:srgbClr val="FF0000"/>
                    </a:solidFill>
                  </a:rPr>
                  <a:t>I = {</a:t>
                </a:r>
                <a:r>
                  <a:rPr lang="en-US" sz="2800" dirty="0" err="1">
                    <a:solidFill>
                      <a:srgbClr val="FF0000"/>
                    </a:solidFill>
                  </a:rPr>
                  <a:t>i</a:t>
                </a:r>
                <a:r>
                  <a:rPr lang="en-US" sz="2800" dirty="0">
                    <a:solidFill>
                      <a:srgbClr val="FF0000"/>
                    </a:solidFill>
                  </a:rPr>
                  <a:t>| </a:t>
                </a:r>
                <a14:m>
                  <m:oMath xmlns:m="http://schemas.openxmlformats.org/officeDocument/2006/math">
                    <m:sSub>
                      <m:sSubPr>
                        <m:ctrlPr>
                          <a:rPr lang="en-US" sz="2800" i="1">
                            <a:solidFill>
                              <a:srgbClr val="FF0000"/>
                            </a:solidFill>
                            <a:latin typeface="Cambria Math" panose="02040503050406030204" pitchFamily="18" charset="0"/>
                            <a:ea typeface="MS Mincho" panose="02020609040205080304" pitchFamily="49" charset="-128"/>
                          </a:rPr>
                        </m:ctrlPr>
                      </m:sSubPr>
                      <m:e>
                        <m:r>
                          <a:rPr lang="en-US" sz="2800" i="1">
                            <a:solidFill>
                              <a:srgbClr val="FF0000"/>
                            </a:solidFill>
                            <a:latin typeface="Cambria Math" panose="02040503050406030204" pitchFamily="18" charset="0"/>
                            <a:ea typeface="MS Mincho" panose="02020609040205080304" pitchFamily="49" charset="-128"/>
                          </a:rPr>
                          <m:t>𝑝</m:t>
                        </m:r>
                      </m:e>
                      <m:sub>
                        <m:r>
                          <a:rPr lang="en-US" sz="2800" i="1">
                            <a:solidFill>
                              <a:srgbClr val="FF0000"/>
                            </a:solidFill>
                            <a:latin typeface="Cambria Math" panose="02040503050406030204" pitchFamily="18" charset="0"/>
                            <a:ea typeface="MS Mincho" panose="02020609040205080304" pitchFamily="49" charset="-128"/>
                          </a:rPr>
                          <m:t>𝑖</m:t>
                        </m:r>
                      </m:sub>
                    </m:sSub>
                  </m:oMath>
                </a14:m>
                <a:r>
                  <a:rPr lang="sv-SE" sz="2800" dirty="0">
                    <a:solidFill>
                      <a:srgbClr val="FF0000"/>
                    </a:solidFill>
                  </a:rPr>
                  <a:t> &gt; </a:t>
                </a:r>
                <a14:m>
                  <m:oMath xmlns:m="http://schemas.openxmlformats.org/officeDocument/2006/math">
                    <m:sSub>
                      <m:sSubPr>
                        <m:ctrlPr>
                          <a:rPr lang="el-GR" sz="2800" i="1" dirty="0">
                            <a:solidFill>
                              <a:srgbClr val="FF0000"/>
                            </a:solidFill>
                            <a:latin typeface="Cambria Math" panose="02040503050406030204" pitchFamily="18" charset="0"/>
                          </a:rPr>
                        </m:ctrlPr>
                      </m:sSubPr>
                      <m:e>
                        <m:r>
                          <m:rPr>
                            <m:nor/>
                          </m:rPr>
                          <a:rPr lang="el-GR" sz="2800" dirty="0">
                            <a:solidFill>
                              <a:srgbClr val="FF0000"/>
                            </a:solidFill>
                          </a:rPr>
                          <m:t>τ</m:t>
                        </m:r>
                      </m:e>
                      <m:sub>
                        <m:r>
                          <a:rPr lang="vi-VN" sz="2800" i="1" dirty="0">
                            <a:solidFill>
                              <a:srgbClr val="FF0000"/>
                            </a:solidFill>
                            <a:latin typeface="Cambria Math" panose="02040503050406030204" pitchFamily="18" charset="0"/>
                          </a:rPr>
                          <m:t>𝑠</m:t>
                        </m:r>
                      </m:sub>
                    </m:sSub>
                  </m:oMath>
                </a14:m>
                <a:r>
                  <a:rPr lang="el-GR" sz="2800" dirty="0">
                    <a:solidFill>
                      <a:srgbClr val="FF0000"/>
                    </a:solidFill>
                  </a:rPr>
                  <a:t>}</a:t>
                </a:r>
                <a:r>
                  <a:rPr lang="el-GR" sz="2800" dirty="0"/>
                  <a:t> ➔</a:t>
                </a:r>
                <a:r>
                  <a:rPr lang="en-US" sz="2800" dirty="0"/>
                  <a:t> </a:t>
                </a:r>
                <a:r>
                  <a:rPr lang="en-US" sz="2800" dirty="0">
                    <a:solidFill>
                      <a:srgbClr val="FF0000"/>
                    </a:solidFill>
                  </a:rPr>
                  <a:t>k</a:t>
                </a:r>
                <a:r>
                  <a:rPr lang="en-US" sz="2800" dirty="0"/>
                  <a:t> candidate positions ➔ keep top </a:t>
                </a:r>
                <a:r>
                  <a:rPr lang="en-US" sz="2800" dirty="0">
                    <a:solidFill>
                      <a:srgbClr val="FF0000"/>
                    </a:solidFill>
                  </a:rPr>
                  <a:t>k</a:t>
                </a:r>
                <a:r>
                  <a:rPr lang="en-US" sz="2800" dirty="0"/>
                  <a:t> positions</a:t>
                </a:r>
              </a:p>
              <a:p>
                <a:r>
                  <a:rPr lang="en-US" sz="2800" dirty="0"/>
                  <a:t>For each position </a:t>
                </a:r>
                <a:r>
                  <a:rPr lang="en-US" sz="2800" dirty="0" err="1"/>
                  <a:t>i</a:t>
                </a:r>
                <a:r>
                  <a:rPr lang="en-US" sz="2800" dirty="0"/>
                  <a:t> ∈ I ➔ </a:t>
                </a:r>
                <a:r>
                  <a:rPr lang="en-US" sz="2800" dirty="0">
                    <a:solidFill>
                      <a:srgbClr val="FF0000"/>
                    </a:solidFill>
                  </a:rPr>
                  <a:t>m</a:t>
                </a:r>
                <a:r>
                  <a:rPr lang="en-US" sz="2800" dirty="0"/>
                  <a:t> API calls </a:t>
                </a:r>
                <a14:m>
                  <m:oMath xmlns:m="http://schemas.openxmlformats.org/officeDocument/2006/math">
                    <m:sSubSup>
                      <m:sSubSupPr>
                        <m:ctrlPr>
                          <a:rPr lang="en-US" sz="2800" i="1" smtClean="0">
                            <a:solidFill>
                              <a:srgbClr val="FF0000"/>
                            </a:solidFill>
                            <a:latin typeface="Cambria Math" panose="02040503050406030204" pitchFamily="18" charset="0"/>
                          </a:rPr>
                        </m:ctrlPr>
                      </m:sSubSupPr>
                      <m:e>
                        <m:r>
                          <a:rPr lang="en-US" sz="2800" b="0" i="1" smtClean="0">
                            <a:solidFill>
                              <a:srgbClr val="FF0000"/>
                            </a:solidFill>
                            <a:latin typeface="Cambria Math" panose="02040503050406030204" pitchFamily="18" charset="0"/>
                          </a:rPr>
                          <m:t>𝑐</m:t>
                        </m:r>
                      </m:e>
                      <m:sub>
                        <m:r>
                          <a:rPr lang="en-US" sz="2800" b="0" i="1" smtClean="0">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1</m:t>
                        </m:r>
                      </m:sup>
                    </m:sSubSup>
                    <m:r>
                      <a:rPr lang="en-US" sz="2800" b="0" i="1" smtClean="0">
                        <a:solidFill>
                          <a:srgbClr val="FF0000"/>
                        </a:solidFill>
                        <a:latin typeface="Cambria Math" panose="02040503050406030204" pitchFamily="18" charset="0"/>
                      </a:rPr>
                      <m:t>,</m:t>
                    </m:r>
                    <m:r>
                      <a:rPr lang="en-US" sz="2800" i="1">
                        <a:solidFill>
                          <a:srgbClr val="FF0000"/>
                        </a:solidFill>
                        <a:latin typeface="Cambria Math" panose="02040503050406030204" pitchFamily="18" charset="0"/>
                      </a:rPr>
                      <m:t>…,</m:t>
                    </m:r>
                    <m:sSubSup>
                      <m:sSubSupPr>
                        <m:ctrlPr>
                          <a:rPr lang="en-US" sz="2800" i="1">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𝑐</m:t>
                        </m:r>
                      </m:e>
                      <m:sub>
                        <m:r>
                          <a:rPr lang="en-US" sz="2800" i="1">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𝑚</m:t>
                        </m:r>
                      </m:sup>
                    </m:sSubSup>
                  </m:oMath>
                </a14:m>
                <a:r>
                  <a:rPr lang="en-US" sz="2800" dirty="0"/>
                  <a:t> ➔</a:t>
                </a:r>
                <a:r>
                  <a:rPr lang="vi-VN" sz="2800" dirty="0"/>
                  <a:t> </a:t>
                </a:r>
                <a:r>
                  <a:rPr lang="en-US" sz="2800" dirty="0">
                    <a:solidFill>
                      <a:srgbClr val="FF0000"/>
                    </a:solidFill>
                  </a:rPr>
                  <a:t>[</a:t>
                </a:r>
                <a14:m>
                  <m:oMath xmlns:m="http://schemas.openxmlformats.org/officeDocument/2006/math">
                    <m:r>
                      <m:rPr>
                        <m:nor/>
                      </m:rPr>
                      <a:rPr lang="vi-VN" sz="2800" dirty="0">
                        <a:solidFill>
                          <a:srgbClr val="FF0000"/>
                        </a:solidFill>
                      </a:rPr>
                      <m:t>P</m:t>
                    </m:r>
                    <m:r>
                      <m:rPr>
                        <m:nor/>
                      </m:rPr>
                      <a:rPr lang="vi-VN" sz="2800" dirty="0">
                        <a:solidFill>
                          <a:srgbClr val="FF0000"/>
                        </a:solidFill>
                      </a:rPr>
                      <m:t>(</m:t>
                    </m:r>
                    <m:r>
                      <m:rPr>
                        <m:nor/>
                      </m:rPr>
                      <a:rPr lang="vi-VN" sz="2800" dirty="0">
                        <a:solidFill>
                          <a:srgbClr val="FF0000"/>
                        </a:solidFill>
                      </a:rPr>
                      <m:t>x</m:t>
                    </m:r>
                    <m:r>
                      <m:rPr>
                        <m:nor/>
                      </m:rPr>
                      <a:rPr lang="vi-VN" sz="2800" dirty="0">
                        <a:solidFill>
                          <a:srgbClr val="FF0000"/>
                        </a:solidFill>
                      </a:rPr>
                      <m:t>)</m:t>
                    </m:r>
                    <m:r>
                      <a:rPr lang="vi-VN" sz="2800" i="1" dirty="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ea typeface="MS Mincho" panose="02020609040205080304" pitchFamily="49" charset="-128"/>
                          </a:rPr>
                        </m:ctrlPr>
                      </m:sSubPr>
                      <m:e>
                        <m:r>
                          <a:rPr lang="en-US" sz="2800" i="1">
                            <a:solidFill>
                              <a:srgbClr val="FF0000"/>
                            </a:solidFill>
                            <a:latin typeface="Cambria Math" panose="02040503050406030204" pitchFamily="18" charset="0"/>
                            <a:ea typeface="MS Mincho" panose="02020609040205080304" pitchFamily="49" charset="-128"/>
                          </a:rPr>
                          <m:t>𝑥</m:t>
                        </m:r>
                      </m:e>
                      <m:sub>
                        <m:r>
                          <a:rPr lang="en-US" sz="2800" i="1">
                            <a:solidFill>
                              <a:srgbClr val="FF0000"/>
                            </a:solidFill>
                            <a:latin typeface="Cambria Math" panose="02040503050406030204" pitchFamily="18" charset="0"/>
                            <a:ea typeface="MS Mincho" panose="02020609040205080304" pitchFamily="49" charset="-128"/>
                          </a:rPr>
                          <m:t>1</m:t>
                        </m:r>
                      </m:sub>
                    </m:sSub>
                    <m:r>
                      <a:rPr lang="en-US" sz="2800" i="1">
                        <a:solidFill>
                          <a:srgbClr val="FF0000"/>
                        </a:solidFill>
                        <a:latin typeface="Cambria Math" panose="02040503050406030204" pitchFamily="18" charset="0"/>
                        <a:ea typeface="MS Mincho" panose="02020609040205080304" pitchFamily="49" charset="-128"/>
                      </a:rPr>
                      <m:t>,…,</m:t>
                    </m:r>
                    <m:sSub>
                      <m:sSubPr>
                        <m:ctrlPr>
                          <a:rPr lang="en-US" sz="2800" i="1">
                            <a:solidFill>
                              <a:srgbClr val="FF0000"/>
                            </a:solidFill>
                            <a:latin typeface="Cambria Math" panose="02040503050406030204" pitchFamily="18" charset="0"/>
                            <a:ea typeface="MS Mincho" panose="02020609040205080304" pitchFamily="49" charset="-128"/>
                          </a:rPr>
                        </m:ctrlPr>
                      </m:sSubPr>
                      <m:e>
                        <m:r>
                          <a:rPr lang="en-US" sz="2800" i="1">
                            <a:solidFill>
                              <a:srgbClr val="FF0000"/>
                            </a:solidFill>
                            <a:latin typeface="Cambria Math" panose="02040503050406030204" pitchFamily="18" charset="0"/>
                            <a:ea typeface="MS Mincho" panose="02020609040205080304" pitchFamily="49" charset="-128"/>
                          </a:rPr>
                          <m:t>𝑥</m:t>
                        </m:r>
                      </m:e>
                      <m:sub>
                        <m:r>
                          <a:rPr lang="en-US" sz="2800" i="1">
                            <a:solidFill>
                              <a:srgbClr val="FF0000"/>
                            </a:solidFill>
                            <a:latin typeface="Cambria Math" panose="02040503050406030204" pitchFamily="18" charset="0"/>
                            <a:ea typeface="MS Mincho" panose="02020609040205080304" pitchFamily="49" charset="-128"/>
                          </a:rPr>
                          <m:t>𝑖</m:t>
                        </m:r>
                        <m:r>
                          <a:rPr lang="en-US" sz="2800" i="1">
                            <a:solidFill>
                              <a:srgbClr val="FF0000"/>
                            </a:solidFill>
                            <a:latin typeface="Cambria Math" panose="02040503050406030204" pitchFamily="18" charset="0"/>
                            <a:ea typeface="MS Mincho" panose="02020609040205080304" pitchFamily="49" charset="-128"/>
                          </a:rPr>
                          <m:t>−1</m:t>
                        </m:r>
                      </m:sub>
                    </m:sSub>
                    <m:r>
                      <a:rPr lang="en-US" sz="2800" i="1">
                        <a:solidFill>
                          <a:srgbClr val="FF0000"/>
                        </a:solidFill>
                        <a:latin typeface="Cambria Math" panose="02040503050406030204" pitchFamily="18" charset="0"/>
                        <a:ea typeface="MS Mincho" panose="02020609040205080304" pitchFamily="49" charset="-128"/>
                      </a:rPr>
                      <m:t>,</m:t>
                    </m:r>
                    <m:r>
                      <m:rPr>
                        <m:nor/>
                      </m:rPr>
                      <a:rPr lang="en-US" sz="2800">
                        <a:solidFill>
                          <a:srgbClr val="FF0000"/>
                        </a:solidFill>
                        <a:latin typeface="Cambria Math" panose="02040503050406030204" pitchFamily="18" charset="0"/>
                        <a:ea typeface="MS Mincho" panose="02020609040205080304" pitchFamily="49" charset="-128"/>
                      </a:rPr>
                      <m:t>&lt;</m:t>
                    </m:r>
                    <m:r>
                      <m:rPr>
                        <m:nor/>
                      </m:rPr>
                      <a:rPr lang="en-US" sz="2800">
                        <a:solidFill>
                          <a:srgbClr val="FF0000"/>
                        </a:solidFill>
                        <a:latin typeface="Cambria Math" panose="02040503050406030204" pitchFamily="18" charset="0"/>
                        <a:ea typeface="MS Mincho" panose="02020609040205080304" pitchFamily="49" charset="-128"/>
                      </a:rPr>
                      <m:t>API</m:t>
                    </m:r>
                    <m:r>
                      <m:rPr>
                        <m:nor/>
                      </m:rPr>
                      <a:rPr lang="en-US" sz="2800">
                        <a:solidFill>
                          <a:srgbClr val="FF0000"/>
                        </a:solidFill>
                        <a:latin typeface="Cambria Math" panose="02040503050406030204" pitchFamily="18" charset="0"/>
                        <a:ea typeface="MS Mincho" panose="02020609040205080304" pitchFamily="49" charset="-128"/>
                      </a:rPr>
                      <m:t>&gt;</m:t>
                    </m:r>
                    <m:r>
                      <m:rPr>
                        <m:nor/>
                      </m:rPr>
                      <a:rPr lang="vi-VN" sz="2800" b="0" i="0" smtClean="0">
                        <a:solidFill>
                          <a:srgbClr val="FF0000"/>
                        </a:solidFill>
                        <a:latin typeface="Cambria Math" panose="02040503050406030204" pitchFamily="18" charset="0"/>
                        <a:ea typeface="MS Mincho" panose="02020609040205080304" pitchFamily="49" charset="-128"/>
                      </a:rPr>
                      <m:t> </m:t>
                    </m:r>
                    <m:r>
                      <a:rPr lang="vi-VN" sz="2800" i="1" smtClean="0">
                        <a:solidFill>
                          <a:srgbClr val="FFFF00"/>
                        </a:solidFill>
                        <a:latin typeface="Cambria Math" panose="02040503050406030204" pitchFamily="18" charset="0"/>
                        <a:ea typeface="MS Mincho" panose="02020609040205080304" pitchFamily="49" charset="-128"/>
                      </a:rPr>
                      <m:t>𝑟𝑒𝑠𝑝𝑜𝑛𝑠𝑒</m:t>
                    </m:r>
                    <m:r>
                      <a:rPr lang="vi-VN" sz="2800" i="1" smtClean="0">
                        <a:solidFill>
                          <a:srgbClr val="FFFF00"/>
                        </a:solidFill>
                        <a:latin typeface="Cambria Math" panose="02040503050406030204" pitchFamily="18" charset="0"/>
                        <a:ea typeface="MS Mincho" panose="02020609040205080304" pitchFamily="49" charset="-128"/>
                      </a:rPr>
                      <m:t> </m:t>
                    </m:r>
                    <m:r>
                      <a:rPr lang="vi-VN" sz="2800" i="1" smtClean="0">
                        <a:solidFill>
                          <a:srgbClr val="FFFF00"/>
                        </a:solidFill>
                        <a:latin typeface="Cambria Math" panose="02040503050406030204" pitchFamily="18" charset="0"/>
                        <a:ea typeface="MS Mincho" panose="02020609040205080304" pitchFamily="49" charset="-128"/>
                      </a:rPr>
                      <m:t>𝑓𝑜𝑟</m:t>
                    </m:r>
                    <m:r>
                      <a:rPr lang="vi-VN" sz="2800" i="1" smtClean="0">
                        <a:solidFill>
                          <a:srgbClr val="FFFF00"/>
                        </a:solidFill>
                        <a:latin typeface="Cambria Math" panose="02040503050406030204" pitchFamily="18" charset="0"/>
                        <a:ea typeface="MS Mincho" panose="02020609040205080304" pitchFamily="49" charset="-128"/>
                      </a:rPr>
                      <m:t> </m:t>
                    </m:r>
                    <m:r>
                      <a:rPr lang="vi-VN" sz="2800" i="1" smtClean="0">
                        <a:solidFill>
                          <a:srgbClr val="FFFF00"/>
                        </a:solidFill>
                        <a:latin typeface="Cambria Math" panose="02040503050406030204" pitchFamily="18" charset="0"/>
                        <a:ea typeface="MS Mincho" panose="02020609040205080304" pitchFamily="49" charset="-128"/>
                      </a:rPr>
                      <m:t>𝐴𝑃𝐼</m:t>
                    </m:r>
                    <m:r>
                      <a:rPr lang="en-US" sz="2800" i="1">
                        <a:solidFill>
                          <a:srgbClr val="FF0000"/>
                        </a:solidFill>
                        <a:latin typeface="Cambria Math" panose="02040503050406030204" pitchFamily="18" charset="0"/>
                      </a:rPr>
                      <m:t>&lt;/</m:t>
                    </m:r>
                    <m:r>
                      <a:rPr lang="en-US" sz="2800" i="1">
                        <a:solidFill>
                          <a:srgbClr val="FF0000"/>
                        </a:solidFill>
                        <a:latin typeface="Cambria Math" panose="02040503050406030204" pitchFamily="18" charset="0"/>
                      </a:rPr>
                      <m:t>𝐴𝑃𝐼</m:t>
                    </m:r>
                    <m:r>
                      <a:rPr lang="en-US" sz="2800" i="1">
                        <a:solidFill>
                          <a:srgbClr val="FF0000"/>
                        </a:solidFill>
                        <a:latin typeface="Cambria Math" panose="02040503050406030204" pitchFamily="18" charset="0"/>
                      </a:rPr>
                      <m:t>&gt;]</m:t>
                    </m:r>
                  </m:oMath>
                </a14:m>
                <a:endParaRPr lang="en-US" sz="2800" dirty="0"/>
              </a:p>
              <a:p>
                <a:r>
                  <a:rPr lang="en-US" sz="2800" dirty="0"/>
                  <a:t>M does not generate &lt;/API&gt; </a:t>
                </a:r>
                <a:r>
                  <a:rPr lang="el-GR" sz="2800" dirty="0"/>
                  <a:t>➔ </a:t>
                </a:r>
                <a:r>
                  <a:rPr lang="en-US" sz="2800" dirty="0"/>
                  <a:t>discard example</a:t>
                </a:r>
                <a:endParaRPr lang="vi-VN" sz="2800" dirty="0"/>
              </a:p>
              <a:p>
                <a:endParaRPr lang="vi-VN" sz="28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04478" y="2151604"/>
                <a:ext cx="11293311" cy="4351870"/>
              </a:xfrm>
              <a:prstGeom prst="rect">
                <a:avLst/>
              </a:prstGeom>
              <a:blipFill>
                <a:blip r:embed="rId2"/>
                <a:stretch>
                  <a:fillRect l="-702" t="-1261" r="-108"/>
                </a:stretch>
              </a:blipFill>
            </p:spPr>
            <p:txBody>
              <a:bodyPr/>
              <a:lstStyle/>
              <a:p>
                <a:r>
                  <a:rPr lang="vi-VN">
                    <a:noFill/>
                  </a:rPr>
                  <a:t> </a:t>
                </a:r>
              </a:p>
            </p:txBody>
          </p:sp>
        </mc:Fallback>
      </mc:AlternateContent>
      <p:grpSp>
        <p:nvGrpSpPr>
          <p:cNvPr id="5" name="Group 4"/>
          <p:cNvGrpSpPr/>
          <p:nvPr/>
        </p:nvGrpSpPr>
        <p:grpSpPr>
          <a:xfrm>
            <a:off x="6601578" y="1511857"/>
            <a:ext cx="5022105" cy="724467"/>
            <a:chOff x="1" y="1868561"/>
            <a:chExt cx="5022105" cy="724467"/>
          </a:xfrm>
        </p:grpSpPr>
        <p:sp>
          <p:nvSpPr>
            <p:cNvPr id="7" name="Rectangle: Rounded Corners 6"/>
            <p:cNvSpPr/>
            <p:nvPr/>
          </p:nvSpPr>
          <p:spPr>
            <a:xfrm>
              <a:off x="100748" y="1959668"/>
              <a:ext cx="128016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dirty="0"/>
                <a:t>Sampling API Calls</a:t>
              </a:r>
            </a:p>
          </p:txBody>
        </p:sp>
        <p:cxnSp>
          <p:nvCxnSpPr>
            <p:cNvPr id="8" name="Straight Arrow Connector 7"/>
            <p:cNvCxnSpPr/>
            <p:nvPr/>
          </p:nvCxnSpPr>
          <p:spPr>
            <a:xfrm>
              <a:off x="1464285" y="223398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p:cNvSpPr/>
            <p:nvPr/>
          </p:nvSpPr>
          <p:spPr>
            <a:xfrm>
              <a:off x="1913422" y="1959668"/>
              <a:ext cx="128016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a:t>Executing API Calls</a:t>
              </a:r>
            </a:p>
          </p:txBody>
        </p:sp>
        <p:cxnSp>
          <p:nvCxnSpPr>
            <p:cNvPr id="10" name="Straight Arrow Connector 9"/>
            <p:cNvCxnSpPr/>
            <p:nvPr/>
          </p:nvCxnSpPr>
          <p:spPr>
            <a:xfrm>
              <a:off x="3284884" y="2256278"/>
              <a:ext cx="3657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Rounded Corners 10"/>
            <p:cNvSpPr/>
            <p:nvPr/>
          </p:nvSpPr>
          <p:spPr>
            <a:xfrm>
              <a:off x="3741946" y="1959668"/>
              <a:ext cx="1280160" cy="5486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dirty="0"/>
                <a:t>Filtering API Calls</a:t>
              </a:r>
            </a:p>
          </p:txBody>
        </p:sp>
        <p:sp>
          <p:nvSpPr>
            <p:cNvPr id="12" name="Rectangle: Rounded Corners 11"/>
            <p:cNvSpPr/>
            <p:nvPr/>
          </p:nvSpPr>
          <p:spPr>
            <a:xfrm>
              <a:off x="1" y="1868561"/>
              <a:ext cx="1464284" cy="7244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777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arn(inVertic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arn(inVertic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arn(inVertic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670"/>
            <a:ext cx="4119513" cy="1012095"/>
          </a:xfrm>
        </p:spPr>
        <p:txBody>
          <a:bodyPr/>
          <a:lstStyle/>
          <a:p>
            <a:r>
              <a:rPr lang="en-US" sz="3600" dirty="0"/>
              <a:t>Prompt </a:t>
            </a:r>
            <a:r>
              <a:rPr lang="en-US" sz="3600" dirty="0">
                <a:solidFill>
                  <a:srgbClr val="FF0000"/>
                </a:solidFill>
              </a:rPr>
              <a:t>P(x)</a:t>
            </a:r>
            <a:endParaRPr lang="vi-VN" dirty="0"/>
          </a:p>
        </p:txBody>
      </p:sp>
      <p:grpSp>
        <p:nvGrpSpPr>
          <p:cNvPr id="3" name="Group 2"/>
          <p:cNvGrpSpPr/>
          <p:nvPr/>
        </p:nvGrpSpPr>
        <p:grpSpPr>
          <a:xfrm>
            <a:off x="6959878" y="113908"/>
            <a:ext cx="5146968" cy="6675120"/>
            <a:chOff x="6959878" y="113908"/>
            <a:chExt cx="5146968" cy="6675120"/>
          </a:xfrm>
        </p:grpSpPr>
        <p:pic>
          <p:nvPicPr>
            <p:cNvPr id="4" name="Picture 3"/>
            <p:cNvPicPr>
              <a:picLocks noChangeAspect="1"/>
            </p:cNvPicPr>
            <p:nvPr/>
          </p:nvPicPr>
          <p:blipFill>
            <a:blip r:embed="rId2"/>
            <a:stretch>
              <a:fillRect/>
            </a:stretch>
          </p:blipFill>
          <p:spPr>
            <a:xfrm>
              <a:off x="6959878" y="113908"/>
              <a:ext cx="5146968" cy="6675120"/>
            </a:xfrm>
            <a:prstGeom prst="rect">
              <a:avLst/>
            </a:prstGeom>
          </p:spPr>
        </p:pic>
        <p:sp>
          <p:nvSpPr>
            <p:cNvPr id="5" name="Rectangle 4"/>
            <p:cNvSpPr/>
            <p:nvPr/>
          </p:nvSpPr>
          <p:spPr>
            <a:xfrm>
              <a:off x="7136089" y="235670"/>
              <a:ext cx="4760537" cy="1668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7107810" y="2262433"/>
              <a:ext cx="4798244" cy="34313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7126662" y="6033155"/>
              <a:ext cx="4826525" cy="650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8" name="Content Placeholder 2"/>
          <p:cNvSpPr txBox="1">
            <a:spLocks/>
          </p:cNvSpPr>
          <p:nvPr/>
        </p:nvSpPr>
        <p:spPr>
          <a:xfrm>
            <a:off x="593284" y="2218613"/>
            <a:ext cx="5703821" cy="347517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3000" dirty="0"/>
              <a:t>Question Answering (</a:t>
            </a:r>
            <a:r>
              <a:rPr lang="en-US" sz="3000" dirty="0">
                <a:solidFill>
                  <a:srgbClr val="7030A0"/>
                </a:solidFill>
              </a:rPr>
              <a:t>2</a:t>
            </a:r>
            <a:r>
              <a:rPr lang="en-US" sz="3000" dirty="0"/>
              <a:t>)</a:t>
            </a:r>
          </a:p>
          <a:p>
            <a:r>
              <a:rPr lang="en-US" sz="3000" dirty="0"/>
              <a:t>Calculator (</a:t>
            </a:r>
            <a:r>
              <a:rPr lang="en-US" sz="3000" dirty="0">
                <a:solidFill>
                  <a:srgbClr val="00B0F0"/>
                </a:solidFill>
              </a:rPr>
              <a:t>5</a:t>
            </a:r>
            <a:r>
              <a:rPr lang="en-US" sz="3000" dirty="0"/>
              <a:t>)</a:t>
            </a:r>
          </a:p>
          <a:p>
            <a:r>
              <a:rPr lang="en-US" sz="3000" dirty="0"/>
              <a:t>Wikipedia Search (</a:t>
            </a:r>
            <a:r>
              <a:rPr lang="en-US" sz="3000" dirty="0">
                <a:solidFill>
                  <a:srgbClr val="92D050"/>
                </a:solidFill>
              </a:rPr>
              <a:t>3</a:t>
            </a:r>
            <a:r>
              <a:rPr lang="en-US" sz="3000" dirty="0"/>
              <a:t>)</a:t>
            </a:r>
          </a:p>
          <a:p>
            <a:r>
              <a:rPr lang="en-US" sz="3000" dirty="0"/>
              <a:t>Machine Translation System (</a:t>
            </a:r>
            <a:r>
              <a:rPr lang="en-US" sz="3000" dirty="0">
                <a:solidFill>
                  <a:srgbClr val="92D050"/>
                </a:solidFill>
              </a:rPr>
              <a:t>3</a:t>
            </a:r>
            <a:r>
              <a:rPr lang="en-US" sz="3000" dirty="0"/>
              <a:t>)</a:t>
            </a:r>
          </a:p>
          <a:p>
            <a:r>
              <a:rPr lang="en-US" sz="3000" dirty="0"/>
              <a:t>Calendar (</a:t>
            </a:r>
            <a:r>
              <a:rPr lang="en-US" sz="3000" dirty="0">
                <a:solidFill>
                  <a:srgbClr val="00B0F0"/>
                </a:solidFill>
              </a:rPr>
              <a:t>5</a:t>
            </a:r>
            <a:r>
              <a:rPr lang="en-US" sz="3000" dirty="0"/>
              <a:t>)</a:t>
            </a:r>
          </a:p>
        </p:txBody>
      </p:sp>
    </p:spTree>
    <p:extLst>
      <p:ext uri="{BB962C8B-B14F-4D97-AF65-F5344CB8AC3E}">
        <p14:creationId xmlns:p14="http://schemas.microsoft.com/office/powerpoint/2010/main" val="158085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4254" y="185536"/>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Executing API Calls</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80767" y="2506130"/>
                <a:ext cx="11293311" cy="31122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How this is done depends entirely on the API </a:t>
                </a:r>
                <a:r>
                  <a:rPr lang="en-US" sz="2800" dirty="0">
                    <a:solidFill>
                      <a:srgbClr val="FFFF00"/>
                    </a:solidFill>
                  </a:rPr>
                  <a:t>itself</a:t>
                </a:r>
              </a:p>
              <a:p>
                <a:pPr lvl="1"/>
                <a:r>
                  <a:rPr lang="en-US" sz="2600" dirty="0"/>
                  <a:t>Calling another </a:t>
                </a:r>
                <a:r>
                  <a:rPr lang="en-US" sz="2600" dirty="0">
                    <a:solidFill>
                      <a:srgbClr val="92D050"/>
                    </a:solidFill>
                  </a:rPr>
                  <a:t>neural network</a:t>
                </a:r>
              </a:p>
              <a:p>
                <a:pPr lvl="1"/>
                <a:r>
                  <a:rPr lang="en-US" sz="2600" dirty="0"/>
                  <a:t>Executing a </a:t>
                </a:r>
                <a:r>
                  <a:rPr lang="en-US" sz="2600" dirty="0">
                    <a:solidFill>
                      <a:srgbClr val="92D050"/>
                    </a:solidFill>
                  </a:rPr>
                  <a:t>Python</a:t>
                </a:r>
                <a:r>
                  <a:rPr lang="en-US" sz="2600" dirty="0"/>
                  <a:t> script</a:t>
                </a:r>
              </a:p>
              <a:p>
                <a:pPr lvl="1"/>
                <a:r>
                  <a:rPr lang="en-US" sz="2600" dirty="0"/>
                  <a:t>Using a </a:t>
                </a:r>
                <a:r>
                  <a:rPr lang="en-US" sz="2600" dirty="0">
                    <a:solidFill>
                      <a:srgbClr val="92D050"/>
                    </a:solidFill>
                  </a:rPr>
                  <a:t>retrieval system </a:t>
                </a:r>
                <a:r>
                  <a:rPr lang="en-US" sz="2600" dirty="0"/>
                  <a:t>to perform search over a large corpus</a:t>
                </a:r>
              </a:p>
              <a:p>
                <a:r>
                  <a:rPr lang="en-US" sz="2800" dirty="0"/>
                  <a:t>API call </a:t>
                </a:r>
                <a14:m>
                  <m:oMath xmlns:m="http://schemas.openxmlformats.org/officeDocument/2006/math">
                    <m:sSub>
                      <m:sSubPr>
                        <m:ctrlPr>
                          <a:rPr lang="en-US" sz="2800" i="1" smtClean="0">
                            <a:solidFill>
                              <a:srgbClr val="00B0F0"/>
                            </a:solidFill>
                            <a:latin typeface="Cambria Math" panose="02040503050406030204" pitchFamily="18" charset="0"/>
                            <a:ea typeface="MS Mincho" panose="02020609040205080304" pitchFamily="49" charset="-128"/>
                          </a:rPr>
                        </m:ctrlPr>
                      </m:sSubPr>
                      <m:e>
                        <m:r>
                          <a:rPr lang="en-US" sz="2800" b="0" i="1" smtClean="0">
                            <a:solidFill>
                              <a:srgbClr val="00B0F0"/>
                            </a:solidFill>
                            <a:latin typeface="Cambria Math" panose="02040503050406030204" pitchFamily="18" charset="0"/>
                            <a:ea typeface="MS Mincho" panose="02020609040205080304" pitchFamily="49" charset="-128"/>
                          </a:rPr>
                          <m:t>𝑐</m:t>
                        </m:r>
                      </m:e>
                      <m:sub>
                        <m:r>
                          <a:rPr lang="en-US" sz="2800" b="0" i="1" smtClean="0">
                            <a:solidFill>
                              <a:srgbClr val="00B0F0"/>
                            </a:solidFill>
                            <a:latin typeface="Cambria Math" panose="02040503050406030204" pitchFamily="18" charset="0"/>
                            <a:ea typeface="MS Mincho" panose="02020609040205080304" pitchFamily="49" charset="-128"/>
                          </a:rPr>
                          <m:t>𝑖</m:t>
                        </m:r>
                      </m:sub>
                    </m:sSub>
                  </m:oMath>
                </a14:m>
                <a:r>
                  <a:rPr lang="el-GR" sz="2800" dirty="0"/>
                  <a:t>➔</a:t>
                </a:r>
                <a:r>
                  <a:rPr lang="en-US" sz="2800" dirty="0"/>
                  <a:t> single text sequence</a:t>
                </a:r>
                <a:r>
                  <a:rPr lang="en-US" sz="2800" dirty="0">
                    <a:ea typeface="MS Mincho" panose="02020609040205080304" pitchFamily="49" charset="-128"/>
                  </a:rPr>
                  <a:t> </a:t>
                </a:r>
                <a14:m>
                  <m:oMath xmlns:m="http://schemas.openxmlformats.org/officeDocument/2006/math">
                    <m:sSub>
                      <m:sSubPr>
                        <m:ctrlPr>
                          <a:rPr lang="en-US" sz="2800" i="1" smtClean="0">
                            <a:solidFill>
                              <a:srgbClr val="00B0F0"/>
                            </a:solidFill>
                            <a:latin typeface="Cambria Math" panose="02040503050406030204" pitchFamily="18" charset="0"/>
                            <a:ea typeface="MS Mincho" panose="02020609040205080304" pitchFamily="49" charset="-128"/>
                          </a:rPr>
                        </m:ctrlPr>
                      </m:sSubPr>
                      <m:e>
                        <m:r>
                          <a:rPr lang="en-US" sz="2800" b="0" i="1" smtClean="0">
                            <a:solidFill>
                              <a:srgbClr val="00B0F0"/>
                            </a:solidFill>
                            <a:latin typeface="Cambria Math" panose="02040503050406030204" pitchFamily="18" charset="0"/>
                            <a:ea typeface="MS Mincho" panose="02020609040205080304" pitchFamily="49" charset="-128"/>
                          </a:rPr>
                          <m:t>𝑟</m:t>
                        </m:r>
                      </m:e>
                      <m:sub>
                        <m:r>
                          <a:rPr lang="en-US" sz="2800" i="1">
                            <a:solidFill>
                              <a:srgbClr val="00B0F0"/>
                            </a:solidFill>
                            <a:latin typeface="Cambria Math" panose="02040503050406030204" pitchFamily="18" charset="0"/>
                            <a:ea typeface="MS Mincho" panose="02020609040205080304" pitchFamily="49" charset="-128"/>
                          </a:rPr>
                          <m:t>𝑖</m:t>
                        </m:r>
                      </m:sub>
                    </m:sSub>
                  </m:oMath>
                </a14:m>
                <a:endParaRPr lang="en-US" sz="28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80767" y="2506130"/>
                <a:ext cx="11293311" cy="3112245"/>
              </a:xfrm>
              <a:prstGeom prst="rect">
                <a:avLst/>
              </a:prstGeom>
              <a:blipFill>
                <a:blip r:embed="rId2"/>
                <a:stretch>
                  <a:fillRect l="-1080" t="-1174"/>
                </a:stretch>
              </a:blipFill>
            </p:spPr>
            <p:txBody>
              <a:bodyPr/>
              <a:lstStyle/>
              <a:p>
                <a:r>
                  <a:rPr lang="vi-VN">
                    <a:noFill/>
                  </a:rPr>
                  <a:t> </a:t>
                </a:r>
              </a:p>
            </p:txBody>
          </p:sp>
        </mc:Fallback>
      </mc:AlternateContent>
      <p:grpSp>
        <p:nvGrpSpPr>
          <p:cNvPr id="5" name="Group 4"/>
          <p:cNvGrpSpPr/>
          <p:nvPr/>
        </p:nvGrpSpPr>
        <p:grpSpPr>
          <a:xfrm>
            <a:off x="6768313" y="1511857"/>
            <a:ext cx="4921358" cy="724467"/>
            <a:chOff x="100748" y="1868561"/>
            <a:chExt cx="4921358" cy="724467"/>
          </a:xfrm>
        </p:grpSpPr>
        <p:sp>
          <p:nvSpPr>
            <p:cNvPr id="7" name="Rectangle: Rounded Corners 6"/>
            <p:cNvSpPr/>
            <p:nvPr/>
          </p:nvSpPr>
          <p:spPr>
            <a:xfrm>
              <a:off x="100748" y="1959668"/>
              <a:ext cx="128016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dirty="0"/>
                <a:t>Sampling API Calls</a:t>
              </a:r>
            </a:p>
          </p:txBody>
        </p:sp>
        <p:cxnSp>
          <p:nvCxnSpPr>
            <p:cNvPr id="8" name="Straight Arrow Connector 7"/>
            <p:cNvCxnSpPr/>
            <p:nvPr/>
          </p:nvCxnSpPr>
          <p:spPr>
            <a:xfrm>
              <a:off x="1464285" y="223398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p:cNvSpPr/>
            <p:nvPr/>
          </p:nvSpPr>
          <p:spPr>
            <a:xfrm>
              <a:off x="1913422" y="1959668"/>
              <a:ext cx="128016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vi-VN" dirty="0"/>
                <a:t>Executing API Calls</a:t>
              </a:r>
            </a:p>
          </p:txBody>
        </p:sp>
        <p:cxnSp>
          <p:nvCxnSpPr>
            <p:cNvPr id="10" name="Straight Arrow Connector 9"/>
            <p:cNvCxnSpPr/>
            <p:nvPr/>
          </p:nvCxnSpPr>
          <p:spPr>
            <a:xfrm>
              <a:off x="3284884" y="2256278"/>
              <a:ext cx="36576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Rounded Corners 10"/>
            <p:cNvSpPr/>
            <p:nvPr/>
          </p:nvSpPr>
          <p:spPr>
            <a:xfrm>
              <a:off x="3741946" y="1959668"/>
              <a:ext cx="1280160" cy="5486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vi-VN" dirty="0"/>
                <a:t>Filtering API Calls</a:t>
              </a:r>
            </a:p>
          </p:txBody>
        </p:sp>
        <p:sp>
          <p:nvSpPr>
            <p:cNvPr id="12" name="Rectangle: Rounded Corners 11"/>
            <p:cNvSpPr/>
            <p:nvPr/>
          </p:nvSpPr>
          <p:spPr>
            <a:xfrm>
              <a:off x="1830045" y="1868561"/>
              <a:ext cx="1454839" cy="7244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632917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2710</TotalTime>
  <Words>4588</Words>
  <Application>Microsoft Office PowerPoint</Application>
  <PresentationFormat>Widescreen</PresentationFormat>
  <Paragraphs>299</Paragraphs>
  <Slides>38</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 (Body)</vt:lpstr>
      <vt:lpstr>MS Mincho</vt:lpstr>
      <vt:lpstr>ＭＳ Ｐゴシック</vt:lpstr>
      <vt:lpstr>Rockwell (Body)</vt:lpstr>
      <vt:lpstr>宋体</vt:lpstr>
      <vt:lpstr>Arial</vt:lpstr>
      <vt:lpstr>Bookman Old Style</vt:lpstr>
      <vt:lpstr>Calibri</vt:lpstr>
      <vt:lpstr>Cambria Math</vt:lpstr>
      <vt:lpstr>Rockwell</vt:lpstr>
      <vt:lpstr>Times New Roman</vt:lpstr>
      <vt:lpstr>Damask</vt:lpstr>
      <vt:lpstr>Toolformer:  Language Models Can Teach Themselves to Use Tools</vt:lpstr>
      <vt:lpstr>PowerPoint Presentation</vt:lpstr>
      <vt:lpstr>Clarify the researcher's ideas</vt:lpstr>
      <vt:lpstr>PowerPoint Presentation</vt:lpstr>
      <vt:lpstr>PowerPoint Presentation</vt:lpstr>
      <vt:lpstr>PowerPoint Presentation</vt:lpstr>
      <vt:lpstr>PowerPoint Presentation</vt:lpstr>
      <vt:lpstr>Prompt P(x)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Experiments &amp; My comments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Toolformer:  Language Models Can Teach Themselves to Use Tools</dc:title>
  <dc:creator>Thúy Hạ Lê</dc:creator>
  <cp:lastModifiedBy>Thúy Hạ Lê</cp:lastModifiedBy>
  <cp:revision>181</cp:revision>
  <dcterms:created xsi:type="dcterms:W3CDTF">2023-12-27T09:31:53Z</dcterms:created>
  <dcterms:modified xsi:type="dcterms:W3CDTF">2023-12-31T18:41:34Z</dcterms:modified>
</cp:coreProperties>
</file>